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4"/>
  </p:sldMasterIdLst>
  <p:notesMasterIdLst>
    <p:notesMasterId r:id="rId27"/>
  </p:notesMasterIdLst>
  <p:sldIdLst>
    <p:sldId id="348" r:id="rId5"/>
    <p:sldId id="1846" r:id="rId6"/>
    <p:sldId id="1861" r:id="rId7"/>
    <p:sldId id="2022" r:id="rId8"/>
    <p:sldId id="2023" r:id="rId9"/>
    <p:sldId id="2018" r:id="rId10"/>
    <p:sldId id="1948" r:id="rId11"/>
    <p:sldId id="1946" r:id="rId12"/>
    <p:sldId id="1950" r:id="rId13"/>
    <p:sldId id="1951" r:id="rId14"/>
    <p:sldId id="1949" r:id="rId15"/>
    <p:sldId id="2011" r:id="rId16"/>
    <p:sldId id="1982" r:id="rId17"/>
    <p:sldId id="2009" r:id="rId18"/>
    <p:sldId id="2010" r:id="rId19"/>
    <p:sldId id="2014" r:id="rId20"/>
    <p:sldId id="1954" r:id="rId21"/>
    <p:sldId id="2020" r:id="rId22"/>
    <p:sldId id="1956" r:id="rId23"/>
    <p:sldId id="2021" r:id="rId24"/>
    <p:sldId id="1955" r:id="rId25"/>
    <p:sldId id="2016" r:id="rId26"/>
  </p:sldIdLst>
  <p:sldSz cx="9906000" cy="6858000" type="A4"/>
  <p:notesSz cx="9928225" cy="6797675"/>
  <p:defaultTextStyle>
    <a:defPPr>
      <a:defRPr lang="en-US"/>
    </a:defPPr>
    <a:lvl1pPr marL="0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6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45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92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40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88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36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84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8" userDrawn="1">
          <p15:clr>
            <a:srgbClr val="A4A3A4"/>
          </p15:clr>
        </p15:guide>
        <p15:guide id="2" pos="4420" userDrawn="1">
          <p15:clr>
            <a:srgbClr val="A4A3A4"/>
          </p15:clr>
        </p15:guide>
        <p15:guide id="3" pos="234" userDrawn="1">
          <p15:clr>
            <a:srgbClr val="A4A3A4"/>
          </p15:clr>
        </p15:guide>
        <p15:guide id="4" orient="horz" pos="344" userDrawn="1">
          <p15:clr>
            <a:srgbClr val="A4A3A4"/>
          </p15:clr>
        </p15:guide>
        <p15:guide id="5" pos="44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이준헌" initials="이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5BD6"/>
    <a:srgbClr val="D8E6F0"/>
    <a:srgbClr val="A17EB8"/>
    <a:srgbClr val="00DBE4"/>
    <a:srgbClr val="007FE4"/>
    <a:srgbClr val="321F0F"/>
    <a:srgbClr val="FF6600"/>
    <a:srgbClr val="FF6790"/>
    <a:srgbClr val="589CAF"/>
    <a:srgbClr val="213E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732" y="96"/>
      </p:cViewPr>
      <p:guideLst>
        <p:guide orient="horz" pos="408"/>
        <p:guide pos="4420"/>
        <p:guide pos="234"/>
        <p:guide orient="horz" pos="344"/>
        <p:guide pos="443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ound Diagonal Corner Rectangle 2"/>
          <p:cNvSpPr/>
          <p:nvPr/>
        </p:nvSpPr>
        <p:spPr>
          <a:xfrm>
            <a:off x="9636078" y="6513655"/>
            <a:ext cx="279445" cy="271321"/>
          </a:xfrm>
          <a:prstGeom prst="round2DiagRect">
            <a:avLst>
              <a:gd name="adj1" fmla="val 50000"/>
              <a:gd name="adj2" fmla="val 0"/>
            </a:avLst>
          </a:prstGeom>
          <a:solidFill>
            <a:srgbClr val="0779B7"/>
          </a:solidFill>
          <a:ln w="5715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3000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자유형 13"/>
          <p:cNvSpPr/>
          <p:nvPr/>
        </p:nvSpPr>
        <p:spPr>
          <a:xfrm>
            <a:off x="-6691" y="614113"/>
            <a:ext cx="396063" cy="54000"/>
          </a:xfrm>
          <a:custGeom>
            <a:avLst/>
            <a:gdLst>
              <a:gd name="connsiteX0" fmla="*/ 0 w 534706"/>
              <a:gd name="connsiteY0" fmla="*/ 0 h 45719"/>
              <a:gd name="connsiteX1" fmla="*/ 534706 w 534706"/>
              <a:gd name="connsiteY1" fmla="*/ 0 h 45719"/>
              <a:gd name="connsiteX2" fmla="*/ 493846 w 534706"/>
              <a:gd name="connsiteY2" fmla="*/ 45719 h 45719"/>
              <a:gd name="connsiteX3" fmla="*/ 0 w 534706"/>
              <a:gd name="connsiteY3" fmla="*/ 45719 h 45719"/>
              <a:gd name="connsiteX0" fmla="*/ 0 w 534706"/>
              <a:gd name="connsiteY0" fmla="*/ 0 h 47428"/>
              <a:gd name="connsiteX1" fmla="*/ 534706 w 534706"/>
              <a:gd name="connsiteY1" fmla="*/ 0 h 47428"/>
              <a:gd name="connsiteX2" fmla="*/ 460509 w 534706"/>
              <a:gd name="connsiteY2" fmla="*/ 47428 h 47428"/>
              <a:gd name="connsiteX3" fmla="*/ 0 w 534706"/>
              <a:gd name="connsiteY3" fmla="*/ 45719 h 47428"/>
              <a:gd name="connsiteX4" fmla="*/ 0 w 534706"/>
              <a:gd name="connsiteY4" fmla="*/ 0 h 47428"/>
              <a:gd name="connsiteX0" fmla="*/ 0 w 534706"/>
              <a:gd name="connsiteY0" fmla="*/ 0 h 47428"/>
              <a:gd name="connsiteX1" fmla="*/ 534706 w 534706"/>
              <a:gd name="connsiteY1" fmla="*/ 0 h 47428"/>
              <a:gd name="connsiteX2" fmla="*/ 472415 w 534706"/>
              <a:gd name="connsiteY2" fmla="*/ 47428 h 47428"/>
              <a:gd name="connsiteX3" fmla="*/ 0 w 534706"/>
              <a:gd name="connsiteY3" fmla="*/ 45719 h 47428"/>
              <a:gd name="connsiteX4" fmla="*/ 0 w 534706"/>
              <a:gd name="connsiteY4" fmla="*/ 0 h 47428"/>
              <a:gd name="connsiteX0" fmla="*/ 6736 w 541442"/>
              <a:gd name="connsiteY0" fmla="*/ 0 h 47598"/>
              <a:gd name="connsiteX1" fmla="*/ 541442 w 541442"/>
              <a:gd name="connsiteY1" fmla="*/ 0 h 47598"/>
              <a:gd name="connsiteX2" fmla="*/ 479151 w 541442"/>
              <a:gd name="connsiteY2" fmla="*/ 47428 h 47598"/>
              <a:gd name="connsiteX3" fmla="*/ 0 w 541442"/>
              <a:gd name="connsiteY3" fmla="*/ 47598 h 47598"/>
              <a:gd name="connsiteX4" fmla="*/ 6736 w 541442"/>
              <a:gd name="connsiteY4" fmla="*/ 0 h 47598"/>
              <a:gd name="connsiteX0" fmla="*/ 6736 w 607584"/>
              <a:gd name="connsiteY0" fmla="*/ 0 h 47598"/>
              <a:gd name="connsiteX1" fmla="*/ 607584 w 607584"/>
              <a:gd name="connsiteY1" fmla="*/ 0 h 47598"/>
              <a:gd name="connsiteX2" fmla="*/ 479151 w 607584"/>
              <a:gd name="connsiteY2" fmla="*/ 47428 h 47598"/>
              <a:gd name="connsiteX3" fmla="*/ 0 w 607584"/>
              <a:gd name="connsiteY3" fmla="*/ 47598 h 47598"/>
              <a:gd name="connsiteX4" fmla="*/ 6736 w 607584"/>
              <a:gd name="connsiteY4" fmla="*/ 0 h 47598"/>
              <a:gd name="connsiteX0" fmla="*/ 6736 w 607584"/>
              <a:gd name="connsiteY0" fmla="*/ 0 h 47598"/>
              <a:gd name="connsiteX1" fmla="*/ 607584 w 607584"/>
              <a:gd name="connsiteY1" fmla="*/ 0 h 47598"/>
              <a:gd name="connsiteX2" fmla="*/ 498604 w 607584"/>
              <a:gd name="connsiteY2" fmla="*/ 47428 h 47598"/>
              <a:gd name="connsiteX3" fmla="*/ 0 w 607584"/>
              <a:gd name="connsiteY3" fmla="*/ 47598 h 47598"/>
              <a:gd name="connsiteX4" fmla="*/ 6736 w 607584"/>
              <a:gd name="connsiteY4" fmla="*/ 0 h 47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7584" h="47598">
                <a:moveTo>
                  <a:pt x="6736" y="0"/>
                </a:moveTo>
                <a:lnTo>
                  <a:pt x="607584" y="0"/>
                </a:lnTo>
                <a:lnTo>
                  <a:pt x="498604" y="47428"/>
                </a:lnTo>
                <a:lnTo>
                  <a:pt x="0" y="47598"/>
                </a:lnTo>
                <a:lnTo>
                  <a:pt x="6736" y="0"/>
                </a:lnTo>
                <a:close/>
              </a:path>
            </a:pathLst>
          </a:custGeom>
          <a:solidFill>
            <a:srgbClr val="00B4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5" name="자유형 14"/>
          <p:cNvSpPr/>
          <p:nvPr/>
        </p:nvSpPr>
        <p:spPr>
          <a:xfrm>
            <a:off x="351487" y="614670"/>
            <a:ext cx="9325491" cy="54000"/>
          </a:xfrm>
          <a:custGeom>
            <a:avLst/>
            <a:gdLst>
              <a:gd name="connsiteX0" fmla="*/ 62868 w 8607454"/>
              <a:gd name="connsiteY0" fmla="*/ 0 h 68813"/>
              <a:gd name="connsiteX1" fmla="*/ 8607454 w 8607454"/>
              <a:gd name="connsiteY1" fmla="*/ 0 h 68813"/>
              <a:gd name="connsiteX2" fmla="*/ 8607454 w 8607454"/>
              <a:gd name="connsiteY2" fmla="*/ 68813 h 68813"/>
              <a:gd name="connsiteX3" fmla="*/ 0 w 8607454"/>
              <a:gd name="connsiteY3" fmla="*/ 68813 h 6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07454" h="68813">
                <a:moveTo>
                  <a:pt x="62868" y="0"/>
                </a:moveTo>
                <a:lnTo>
                  <a:pt x="8607454" y="0"/>
                </a:lnTo>
                <a:lnTo>
                  <a:pt x="8607454" y="68813"/>
                </a:lnTo>
                <a:lnTo>
                  <a:pt x="0" y="68813"/>
                </a:lnTo>
                <a:close/>
              </a:path>
            </a:pathLst>
          </a:custGeom>
          <a:solidFill>
            <a:srgbClr val="213E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6" name="Round Same Side Corner Rectangle 6"/>
          <p:cNvSpPr/>
          <p:nvPr/>
        </p:nvSpPr>
        <p:spPr>
          <a:xfrm rot="5400000">
            <a:off x="67712" y="-72058"/>
            <a:ext cx="576000" cy="72011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721" y="154575"/>
            <a:ext cx="66376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800" b="0">
                <a:solidFill>
                  <a:schemeClr val="bg1"/>
                </a:solidFill>
                <a:latin typeface="Arial Rounded MT Bold" panose="020F0704030504030204" pitchFamily="34" charset="0"/>
                <a:cs typeface="Calibri" panose="020F0502020204030204" pitchFamily="34" charset="0"/>
              </a:rPr>
              <a:t>LINC</a:t>
            </a:r>
            <a:r>
              <a:rPr lang="en-US" altLang="ko-KR" sz="1800" b="0" baseline="30000">
                <a:solidFill>
                  <a:schemeClr val="bg1"/>
                </a:solidFill>
                <a:latin typeface="Arial Rounded MT Bold" panose="020F0704030504030204" pitchFamily="34" charset="0"/>
                <a:cs typeface="Calibri" panose="020F0502020204030204" pitchFamily="34" charset="0"/>
              </a:rPr>
              <a:t>+</a:t>
            </a:r>
            <a:endParaRPr lang="ko-KR" altLang="en-US" sz="1800" b="0" baseline="30000">
              <a:solidFill>
                <a:schemeClr val="bg1"/>
              </a:solidFill>
              <a:latin typeface="Arial Rounded MT Bold" panose="020F07040305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6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71295" y="484269"/>
            <a:ext cx="231526" cy="28828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775803" y="6578690"/>
            <a:ext cx="3822170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ko-KR"/>
            </a:defPPr>
            <a:lvl1pPr defTabSz="914400">
              <a:defRPr sz="2000" spc="-8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r>
              <a:rPr lang="en-US" altLang="ko-KR" sz="1200" spc="300">
                <a:solidFill>
                  <a:schemeClr val="bg1">
                    <a:lumMod val="7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CHUNGNAM NATIONAL UNIVERSITY</a:t>
            </a:r>
            <a:endParaRPr lang="ko-KR" altLang="en-US" sz="1200" spc="300">
              <a:solidFill>
                <a:schemeClr val="bg1">
                  <a:lumMod val="75000"/>
                </a:schemeClr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cxnSp>
        <p:nvCxnSpPr>
          <p:cNvPr id="29" name="직선 연결선 28"/>
          <p:cNvCxnSpPr/>
          <p:nvPr/>
        </p:nvCxnSpPr>
        <p:spPr>
          <a:xfrm>
            <a:off x="-6692" y="6771095"/>
            <a:ext cx="9613537" cy="0"/>
          </a:xfrm>
          <a:prstGeom prst="line">
            <a:avLst/>
          </a:prstGeom>
          <a:ln>
            <a:solidFill>
              <a:srgbClr val="00B4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슬라이드 번호 개체 틀 29"/>
          <p:cNvSpPr>
            <a:spLocks noGrp="1"/>
          </p:cNvSpPr>
          <p:nvPr>
            <p:ph type="sldNum" sz="quarter" idx="5"/>
          </p:nvPr>
        </p:nvSpPr>
        <p:spPr>
          <a:xfrm>
            <a:off x="5623824" y="6456363"/>
            <a:ext cx="4302813" cy="341312"/>
          </a:xfrm>
          <a:prstGeom prst="rect">
            <a:avLst/>
          </a:prstGeom>
        </p:spPr>
        <p:txBody>
          <a:bodyPr vert="horz" lIns="91440" tIns="45720" rIns="36000" bIns="45720" rtlCol="0" anchor="b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876C1FD-EE75-49F9-8D78-BD7A66BCB67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2624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6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45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92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40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88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36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84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자유형 3"/>
          <p:cNvSpPr/>
          <p:nvPr userDrawn="1"/>
        </p:nvSpPr>
        <p:spPr>
          <a:xfrm>
            <a:off x="-6690" y="614113"/>
            <a:ext cx="396000" cy="54000"/>
          </a:xfrm>
          <a:custGeom>
            <a:avLst/>
            <a:gdLst>
              <a:gd name="connsiteX0" fmla="*/ 0 w 534706"/>
              <a:gd name="connsiteY0" fmla="*/ 0 h 45719"/>
              <a:gd name="connsiteX1" fmla="*/ 534706 w 534706"/>
              <a:gd name="connsiteY1" fmla="*/ 0 h 45719"/>
              <a:gd name="connsiteX2" fmla="*/ 493846 w 534706"/>
              <a:gd name="connsiteY2" fmla="*/ 45719 h 45719"/>
              <a:gd name="connsiteX3" fmla="*/ 0 w 534706"/>
              <a:gd name="connsiteY3" fmla="*/ 45719 h 45719"/>
              <a:gd name="connsiteX0" fmla="*/ 0 w 534706"/>
              <a:gd name="connsiteY0" fmla="*/ 0 h 47428"/>
              <a:gd name="connsiteX1" fmla="*/ 534706 w 534706"/>
              <a:gd name="connsiteY1" fmla="*/ 0 h 47428"/>
              <a:gd name="connsiteX2" fmla="*/ 460509 w 534706"/>
              <a:gd name="connsiteY2" fmla="*/ 47428 h 47428"/>
              <a:gd name="connsiteX3" fmla="*/ 0 w 534706"/>
              <a:gd name="connsiteY3" fmla="*/ 45719 h 47428"/>
              <a:gd name="connsiteX4" fmla="*/ 0 w 534706"/>
              <a:gd name="connsiteY4" fmla="*/ 0 h 47428"/>
              <a:gd name="connsiteX0" fmla="*/ 0 w 534706"/>
              <a:gd name="connsiteY0" fmla="*/ 0 h 47428"/>
              <a:gd name="connsiteX1" fmla="*/ 534706 w 534706"/>
              <a:gd name="connsiteY1" fmla="*/ 0 h 47428"/>
              <a:gd name="connsiteX2" fmla="*/ 472415 w 534706"/>
              <a:gd name="connsiteY2" fmla="*/ 47428 h 47428"/>
              <a:gd name="connsiteX3" fmla="*/ 0 w 534706"/>
              <a:gd name="connsiteY3" fmla="*/ 45719 h 47428"/>
              <a:gd name="connsiteX4" fmla="*/ 0 w 534706"/>
              <a:gd name="connsiteY4" fmla="*/ 0 h 47428"/>
              <a:gd name="connsiteX0" fmla="*/ 6736 w 541442"/>
              <a:gd name="connsiteY0" fmla="*/ 0 h 47598"/>
              <a:gd name="connsiteX1" fmla="*/ 541442 w 541442"/>
              <a:gd name="connsiteY1" fmla="*/ 0 h 47598"/>
              <a:gd name="connsiteX2" fmla="*/ 479151 w 541442"/>
              <a:gd name="connsiteY2" fmla="*/ 47428 h 47598"/>
              <a:gd name="connsiteX3" fmla="*/ 0 w 541442"/>
              <a:gd name="connsiteY3" fmla="*/ 47598 h 47598"/>
              <a:gd name="connsiteX4" fmla="*/ 6736 w 541442"/>
              <a:gd name="connsiteY4" fmla="*/ 0 h 47598"/>
              <a:gd name="connsiteX0" fmla="*/ 6736 w 607584"/>
              <a:gd name="connsiteY0" fmla="*/ 0 h 47598"/>
              <a:gd name="connsiteX1" fmla="*/ 607584 w 607584"/>
              <a:gd name="connsiteY1" fmla="*/ 0 h 47598"/>
              <a:gd name="connsiteX2" fmla="*/ 479151 w 607584"/>
              <a:gd name="connsiteY2" fmla="*/ 47428 h 47598"/>
              <a:gd name="connsiteX3" fmla="*/ 0 w 607584"/>
              <a:gd name="connsiteY3" fmla="*/ 47598 h 47598"/>
              <a:gd name="connsiteX4" fmla="*/ 6736 w 607584"/>
              <a:gd name="connsiteY4" fmla="*/ 0 h 47598"/>
              <a:gd name="connsiteX0" fmla="*/ 6736 w 607584"/>
              <a:gd name="connsiteY0" fmla="*/ 0 h 47598"/>
              <a:gd name="connsiteX1" fmla="*/ 607584 w 607584"/>
              <a:gd name="connsiteY1" fmla="*/ 0 h 47598"/>
              <a:gd name="connsiteX2" fmla="*/ 498604 w 607584"/>
              <a:gd name="connsiteY2" fmla="*/ 47428 h 47598"/>
              <a:gd name="connsiteX3" fmla="*/ 0 w 607584"/>
              <a:gd name="connsiteY3" fmla="*/ 47598 h 47598"/>
              <a:gd name="connsiteX4" fmla="*/ 6736 w 607584"/>
              <a:gd name="connsiteY4" fmla="*/ 0 h 47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7584" h="47598">
                <a:moveTo>
                  <a:pt x="6736" y="0"/>
                </a:moveTo>
                <a:lnTo>
                  <a:pt x="607584" y="0"/>
                </a:lnTo>
                <a:lnTo>
                  <a:pt x="498604" y="47428"/>
                </a:lnTo>
                <a:lnTo>
                  <a:pt x="0" y="47598"/>
                </a:lnTo>
                <a:lnTo>
                  <a:pt x="6736" y="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자유형 4"/>
          <p:cNvSpPr/>
          <p:nvPr userDrawn="1"/>
        </p:nvSpPr>
        <p:spPr>
          <a:xfrm>
            <a:off x="351431" y="614670"/>
            <a:ext cx="8856000" cy="54000"/>
          </a:xfrm>
          <a:custGeom>
            <a:avLst/>
            <a:gdLst>
              <a:gd name="connsiteX0" fmla="*/ 62868 w 8607454"/>
              <a:gd name="connsiteY0" fmla="*/ 0 h 68813"/>
              <a:gd name="connsiteX1" fmla="*/ 8607454 w 8607454"/>
              <a:gd name="connsiteY1" fmla="*/ 0 h 68813"/>
              <a:gd name="connsiteX2" fmla="*/ 8607454 w 8607454"/>
              <a:gd name="connsiteY2" fmla="*/ 68813 h 68813"/>
              <a:gd name="connsiteX3" fmla="*/ 0 w 8607454"/>
              <a:gd name="connsiteY3" fmla="*/ 68813 h 68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07454" h="68813">
                <a:moveTo>
                  <a:pt x="62868" y="0"/>
                </a:moveTo>
                <a:lnTo>
                  <a:pt x="8607454" y="0"/>
                </a:lnTo>
                <a:lnTo>
                  <a:pt x="8607454" y="68813"/>
                </a:lnTo>
                <a:lnTo>
                  <a:pt x="0" y="688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5774879" y="6642190"/>
            <a:ext cx="3821559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ko-KR"/>
            </a:defPPr>
            <a:lvl1pPr defTabSz="914400">
              <a:defRPr sz="2000" spc="-8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r>
              <a:rPr lang="en-US" altLang="ko-KR" sz="1200" spc="300">
                <a:solidFill>
                  <a:schemeClr val="bg1">
                    <a:lumMod val="7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CHUNGNAM NATIONAL UNIVERSITY</a:t>
            </a:r>
            <a:endParaRPr lang="ko-KR" altLang="en-US" sz="1200" spc="300">
              <a:solidFill>
                <a:schemeClr val="bg1">
                  <a:lumMod val="75000"/>
                </a:schemeClr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-6691" y="6847295"/>
            <a:ext cx="9540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543" y="475810"/>
            <a:ext cx="718457" cy="220877"/>
          </a:xfrm>
          <a:prstGeom prst="rect">
            <a:avLst/>
          </a:prstGeom>
        </p:spPr>
      </p:pic>
      <p:grpSp>
        <p:nvGrpSpPr>
          <p:cNvPr id="12" name="그룹 11"/>
          <p:cNvGrpSpPr/>
          <p:nvPr userDrawn="1"/>
        </p:nvGrpSpPr>
        <p:grpSpPr>
          <a:xfrm>
            <a:off x="106426" y="88836"/>
            <a:ext cx="399026" cy="396000"/>
            <a:chOff x="359544" y="1052736"/>
            <a:chExt cx="215992" cy="202218"/>
          </a:xfrm>
        </p:grpSpPr>
        <p:sp>
          <p:nvSpPr>
            <p:cNvPr id="13" name="타원 12"/>
            <p:cNvSpPr/>
            <p:nvPr/>
          </p:nvSpPr>
          <p:spPr>
            <a:xfrm>
              <a:off x="359544" y="1052736"/>
              <a:ext cx="108000" cy="108000"/>
            </a:xfrm>
            <a:prstGeom prst="ellipse">
              <a:avLst/>
            </a:prstGeom>
            <a:solidFill>
              <a:srgbClr val="00206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4" name="타원 13"/>
            <p:cNvSpPr/>
            <p:nvPr/>
          </p:nvSpPr>
          <p:spPr>
            <a:xfrm>
              <a:off x="395536" y="1074954"/>
              <a:ext cx="180000" cy="180000"/>
            </a:xfrm>
            <a:prstGeom prst="ellipse">
              <a:avLst/>
            </a:prstGeom>
            <a:solidFill>
              <a:srgbClr val="00B0F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15" name="슬라이드 번호 개체 틀 5">
            <a:extLst>
              <a:ext uri="{FF2B5EF4-FFF2-40B4-BE49-F238E27FC236}">
                <a16:creationId xmlns:a16="http://schemas.microsoft.com/office/drawing/2014/main" id="{E7C7C2FF-B803-4653-B91C-EBE6DF1D6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33309" y="6674090"/>
            <a:ext cx="361650" cy="184666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defTabSz="844078" latinLnBrk="1"/>
            <a:fld id="{562B59FD-5101-4269-9F0E-E2CB88AD9B71}" type="slidenum">
              <a:rPr lang="ko-KR" altLang="en-US" smtClean="0">
                <a:solidFill>
                  <a:prstClr val="white">
                    <a:lumMod val="50000"/>
                  </a:prstClr>
                </a:solidFill>
              </a:rPr>
              <a:pPr defTabSz="844078" latinLnBrk="1"/>
              <a:t>‹#›</a:t>
            </a:fld>
            <a:endParaRPr lang="ko-KR" altLang="en-US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98656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465798" y="6571884"/>
            <a:ext cx="440207" cy="24748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defTabSz="844078" latinLnBrk="1"/>
            <a:fld id="{562B59FD-5101-4269-9F0E-E2CB88AD9B71}" type="slidenum">
              <a:rPr lang="ko-KR" altLang="en-US" sz="1662" smtClean="0">
                <a:solidFill>
                  <a:prstClr val="white">
                    <a:lumMod val="50000"/>
                  </a:prstClr>
                </a:solidFill>
              </a:rPr>
              <a:pPr defTabSz="844078" latinLnBrk="1"/>
              <a:t>‹#›</a:t>
            </a:fld>
            <a:endParaRPr lang="ko-KR" altLang="en-US" sz="1662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391571" y="6635602"/>
            <a:ext cx="3524170" cy="1704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ko-KR"/>
            </a:defPPr>
            <a:lvl1pPr defTabSz="914400">
              <a:defRPr sz="2000" spc="-8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pPr marL="0" marR="0" lvl="0" indent="0" algn="l" defTabSz="84407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8" b="0" i="0" u="none" strike="noStrike" kern="1200" cap="none" spc="277" normalizeH="0" baseline="0" noProof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HY중고딕" panose="02030600000101010101" pitchFamily="18" charset="-127"/>
                <a:ea typeface="HY중고딕" panose="02030600000101010101" pitchFamily="18" charset="-127"/>
                <a:cs typeface="+mn-cs"/>
              </a:rPr>
              <a:t>CHUNGNAM NATIONAL UNIVERSITY</a:t>
            </a:r>
            <a:endParaRPr kumimoji="0" lang="ko-KR" altLang="en-US" sz="1108" b="0" i="0" u="none" strike="noStrike" kern="1200" cap="none" spc="277" normalizeH="0" baseline="0" noProof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HY중고딕" panose="02030600000101010101" pitchFamily="18" charset="-127"/>
              <a:ea typeface="HY중고딕" panose="02030600000101010101" pitchFamily="18" charset="-127"/>
              <a:cs typeface="+mn-cs"/>
            </a:endParaRPr>
          </a:p>
        </p:txBody>
      </p:sp>
      <p:cxnSp>
        <p:nvCxnSpPr>
          <p:cNvPr id="7" name="직선 연결선 6"/>
          <p:cNvCxnSpPr/>
          <p:nvPr userDrawn="1"/>
        </p:nvCxnSpPr>
        <p:spPr>
          <a:xfrm>
            <a:off x="4271796" y="6727932"/>
            <a:ext cx="5148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7514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9DAA810-4EEC-4D0F-B163-DFC963816F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1FB6233-FC4F-4628-BA1D-2782F64945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</a:lstStyle>
          <a:p>
            <a:pPr defTabSz="844078" latinLnBrk="1"/>
            <a:endParaRPr lang="ko-KR" altLang="en-US" sz="1662">
              <a:solidFill>
                <a:prstClr val="black"/>
              </a:solidFill>
            </a:endParaRPr>
          </a:p>
        </p:txBody>
      </p:sp>
      <p:sp>
        <p:nvSpPr>
          <p:cNvPr id="5" name="슬라이드 번호 개체 틀 5"/>
          <p:cNvSpPr txBox="1">
            <a:spLocks/>
          </p:cNvSpPr>
          <p:nvPr userDrawn="1"/>
        </p:nvSpPr>
        <p:spPr>
          <a:xfrm>
            <a:off x="9465798" y="6571884"/>
            <a:ext cx="440207" cy="247485"/>
          </a:xfrm>
          <a:prstGeom prst="rect">
            <a:avLst/>
          </a:prstGeom>
        </p:spPr>
        <p:txBody>
          <a:bodyPr lIns="0" tIns="0" rIns="0" bIns="0"/>
          <a:lstStyle>
            <a:defPPr>
              <a:defRPr lang="ko-KR"/>
            </a:defPPr>
            <a:lvl1pPr marL="0" algn="ctr" defTabSz="914400" rtl="0" eaLnBrk="1" latinLnBrk="1" hangingPunct="1">
              <a:defRPr sz="18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4407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2B59FD-5101-4269-9F0E-E2CB88AD9B71}" type="slidenum">
              <a:rPr kumimoji="0" lang="ko-KR" altLang="en-US" sz="1662" b="1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ctr" defTabSz="844078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662" b="1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91571" y="6635602"/>
            <a:ext cx="3524170" cy="1704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ko-KR"/>
            </a:defPPr>
            <a:lvl1pPr defTabSz="914400">
              <a:defRPr sz="2000" spc="-8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pPr marL="0" marR="0" lvl="0" indent="0" algn="l" defTabSz="844078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108" b="0" i="0" u="none" strike="noStrike" kern="1200" cap="none" spc="277" normalizeH="0" baseline="0" noProof="0">
                <a:ln>
                  <a:solidFill>
                    <a:srgbClr val="5B9BD5">
                      <a:shade val="50000"/>
                      <a:alpha val="0"/>
                    </a:srgbClr>
                  </a:solidFill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HY중고딕" panose="02030600000101010101" pitchFamily="18" charset="-127"/>
                <a:ea typeface="HY중고딕" panose="02030600000101010101" pitchFamily="18" charset="-127"/>
                <a:cs typeface="+mn-cs"/>
              </a:rPr>
              <a:t>CHUNGNAM NATIONAL UNIVERSITY</a:t>
            </a:r>
            <a:endParaRPr kumimoji="0" lang="ko-KR" altLang="en-US" sz="1108" b="0" i="0" u="none" strike="noStrike" kern="1200" cap="none" spc="277" normalizeH="0" baseline="0" noProof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HY중고딕" panose="02030600000101010101" pitchFamily="18" charset="-127"/>
              <a:ea typeface="HY중고딕" panose="02030600000101010101" pitchFamily="18" charset="-127"/>
              <a:cs typeface="+mn-cs"/>
            </a:endParaRPr>
          </a:p>
        </p:txBody>
      </p:sp>
      <p:cxnSp>
        <p:nvCxnSpPr>
          <p:cNvPr id="9" name="직선 연결선 8"/>
          <p:cNvCxnSpPr/>
          <p:nvPr userDrawn="1"/>
        </p:nvCxnSpPr>
        <p:spPr>
          <a:xfrm>
            <a:off x="4271796" y="6727932"/>
            <a:ext cx="5148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5733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0"/>
          </p:nvPr>
        </p:nvSpPr>
        <p:spPr>
          <a:xfrm>
            <a:off x="7371269" y="6579350"/>
            <a:ext cx="2504017" cy="278650"/>
          </a:xfrm>
          <a:prstGeom prst="rect">
            <a:avLst/>
          </a:prstGeom>
        </p:spPr>
        <p:txBody>
          <a:bodyPr/>
          <a:lstStyle/>
          <a:p>
            <a:fld id="{5AA28E66-120B-484F-92DB-562B1AF73FA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3243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1462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1" r:id="rId4"/>
  </p:sldLayoutIdLst>
  <p:hf hdr="0" ftr="0" dt="0"/>
  <p:txStyles>
    <p:titleStyle>
      <a:lvl1pPr algn="l" defTabSz="844078" rtl="0" eaLnBrk="1" latinLnBrk="1" hangingPunct="1">
        <a:lnSpc>
          <a:spcPct val="90000"/>
        </a:lnSpc>
        <a:spcBef>
          <a:spcPct val="0"/>
        </a:spcBef>
        <a:buNone/>
        <a:defRPr sz="40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1019" indent="-211019" algn="l" defTabSz="844078" rtl="0" eaLnBrk="1" latinLnBrk="1" hangingPunct="1">
        <a:lnSpc>
          <a:spcPct val="90000"/>
        </a:lnSpc>
        <a:spcBef>
          <a:spcPts val="923"/>
        </a:spcBef>
        <a:buFont typeface="Arial" panose="020B0604020202020204" pitchFamily="34" charset="0"/>
        <a:buChar char="•"/>
        <a:defRPr sz="2585" kern="1200">
          <a:solidFill>
            <a:schemeClr val="tx1"/>
          </a:solidFill>
          <a:latin typeface="+mn-lt"/>
          <a:ea typeface="+mn-ea"/>
          <a:cs typeface="+mn-cs"/>
        </a:defRPr>
      </a:lvl1pPr>
      <a:lvl2pPr marL="633059" indent="-211019" algn="l" defTabSz="844078" rtl="0" eaLnBrk="1" latinLnBrk="1" hangingPunct="1">
        <a:lnSpc>
          <a:spcPct val="90000"/>
        </a:lnSpc>
        <a:spcBef>
          <a:spcPts val="461"/>
        </a:spcBef>
        <a:buFont typeface="Arial" panose="020B0604020202020204" pitchFamily="34" charset="0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055097" indent="-211019" algn="l" defTabSz="844078" rtl="0" eaLnBrk="1" latinLnBrk="1" hangingPunct="1">
        <a:lnSpc>
          <a:spcPct val="90000"/>
        </a:lnSpc>
        <a:spcBef>
          <a:spcPts val="461"/>
        </a:spcBef>
        <a:buFont typeface="Arial" panose="020B0604020202020204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3pPr>
      <a:lvl4pPr marL="1477137" indent="-211019" algn="l" defTabSz="844078" rtl="0" eaLnBrk="1" latinLnBrk="1" hangingPunct="1">
        <a:lnSpc>
          <a:spcPct val="90000"/>
        </a:lnSpc>
        <a:spcBef>
          <a:spcPts val="461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899175" indent="-211019" algn="l" defTabSz="844078" rtl="0" eaLnBrk="1" latinLnBrk="1" hangingPunct="1">
        <a:lnSpc>
          <a:spcPct val="90000"/>
        </a:lnSpc>
        <a:spcBef>
          <a:spcPts val="461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321214" indent="-211019" algn="l" defTabSz="844078" rtl="0" eaLnBrk="1" latinLnBrk="1" hangingPunct="1">
        <a:lnSpc>
          <a:spcPct val="90000"/>
        </a:lnSpc>
        <a:spcBef>
          <a:spcPts val="461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743254" indent="-211019" algn="l" defTabSz="844078" rtl="0" eaLnBrk="1" latinLnBrk="1" hangingPunct="1">
        <a:lnSpc>
          <a:spcPct val="90000"/>
        </a:lnSpc>
        <a:spcBef>
          <a:spcPts val="461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3165292" indent="-211019" algn="l" defTabSz="844078" rtl="0" eaLnBrk="1" latinLnBrk="1" hangingPunct="1">
        <a:lnSpc>
          <a:spcPct val="90000"/>
        </a:lnSpc>
        <a:spcBef>
          <a:spcPts val="461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587331" indent="-211019" algn="l" defTabSz="844078" rtl="0" eaLnBrk="1" latinLnBrk="1" hangingPunct="1">
        <a:lnSpc>
          <a:spcPct val="90000"/>
        </a:lnSpc>
        <a:spcBef>
          <a:spcPts val="461"/>
        </a:spcBef>
        <a:buFont typeface="Arial" panose="020B0604020202020204" pitchFamily="34" charset="0"/>
        <a:buChar char="•"/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844078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39" algn="l" defTabSz="844078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78" algn="l" defTabSz="844078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17" algn="l" defTabSz="844078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55" algn="l" defTabSz="844078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195" algn="l" defTabSz="844078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33" algn="l" defTabSz="844078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72" algn="l" defTabSz="844078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11" algn="l" defTabSz="844078" rtl="0" eaLnBrk="1" latinLnBrk="1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j-kagedu.or.kr/journal/view.php?number=860#ref13-kjge-14-3-11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자유형 5"/>
          <p:cNvSpPr/>
          <p:nvPr/>
        </p:nvSpPr>
        <p:spPr>
          <a:xfrm>
            <a:off x="704528" y="3532197"/>
            <a:ext cx="8334302" cy="0"/>
          </a:xfrm>
          <a:custGeom>
            <a:avLst/>
            <a:gdLst>
              <a:gd name="connsiteX0" fmla="*/ 0 w 8334302"/>
              <a:gd name="connsiteY0" fmla="*/ 0 h 0"/>
              <a:gd name="connsiteX1" fmla="*/ 8334302 w 833430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34302">
                <a:moveTo>
                  <a:pt x="0" y="0"/>
                </a:moveTo>
                <a:lnTo>
                  <a:pt x="8334302" y="0"/>
                </a:lnTo>
              </a:path>
            </a:pathLst>
          </a:custGeom>
          <a:noFill/>
          <a:ln w="19050" cap="rnd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1004BD8-4C38-4A86-A919-9078C2532E1E}"/>
              </a:ext>
            </a:extLst>
          </p:cNvPr>
          <p:cNvSpPr/>
          <p:nvPr/>
        </p:nvSpPr>
        <p:spPr>
          <a:xfrm>
            <a:off x="2592689" y="3585797"/>
            <a:ext cx="6446141" cy="947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1243273" hangingPunct="0">
              <a:buSzPct val="100000"/>
            </a:pPr>
            <a:r>
              <a:rPr lang="en-US" altLang="ko-KR" sz="1625" b="1" spc="-82"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004D86"/>
                    </a:gs>
                  </a:gsLst>
                  <a:lin ang="5400000" scaled="0"/>
                </a:gradFill>
                <a:latin typeface="맑은 고딕" panose="020F0502020204030204"/>
                <a:ea typeface="맑은 고딕" panose="020B0503020000020004" pitchFamily="50" charset="-127"/>
              </a:rPr>
              <a:t>2026 </a:t>
            </a:r>
            <a:r>
              <a:rPr lang="ko-KR" altLang="en-US" sz="1625" b="1" spc="-82"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004D86"/>
                    </a:gs>
                  </a:gsLst>
                  <a:lin ang="5400000" scaled="0"/>
                </a:gradFill>
                <a:latin typeface="맑은 고딕" panose="020F0502020204030204"/>
                <a:ea typeface="맑은 고딕" panose="020B0503020000020004" pitchFamily="50" charset="-127"/>
              </a:rPr>
              <a:t>캡스톤디자인 지원 내용 포함</a:t>
            </a:r>
            <a:r>
              <a:rPr lang="en-US" altLang="ko-KR" sz="1625" b="1" spc="-82"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004D86"/>
                    </a:gs>
                  </a:gsLst>
                  <a:lin ang="5400000" scaled="0"/>
                </a:gradFill>
                <a:latin typeface="맑은 고딕" panose="020F0502020204030204"/>
                <a:ea typeface="맑은 고딕" panose="020B0503020000020004" pitchFamily="50" charset="-127"/>
              </a:rPr>
              <a:t> </a:t>
            </a:r>
            <a:r>
              <a:rPr lang="en-US" altLang="ko-KR" sz="1625" b="1" spc="-82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F0502020204030204"/>
                <a:ea typeface="맑은 고딕" panose="020B0503020000020004" pitchFamily="50" charset="-127"/>
              </a:rPr>
              <a:t> </a:t>
            </a:r>
          </a:p>
          <a:p>
            <a:pPr algn="r" defTabSz="1243273" hangingPunct="0">
              <a:lnSpc>
                <a:spcPct val="150000"/>
              </a:lnSpc>
              <a:buSzPct val="100000"/>
            </a:pPr>
            <a:r>
              <a:rPr lang="ko-KR" altLang="en-US" sz="1400" b="1" spc="-82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F0502020204030204"/>
                <a:ea typeface="맑은 고딕" panose="020B0503020000020004" pitchFamily="50" charset="-127"/>
              </a:rPr>
              <a:t>담당교수</a:t>
            </a:r>
            <a:r>
              <a:rPr lang="en-US" altLang="ko-KR" sz="1400" b="1" spc="-82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F0502020204030204"/>
                <a:ea typeface="맑은 고딕" panose="020B0503020000020004" pitchFamily="50" charset="-127"/>
              </a:rPr>
              <a:t>:  </a:t>
            </a:r>
            <a:r>
              <a:rPr lang="ko-KR" altLang="en-US" sz="1400" b="1" spc="-82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F0502020204030204"/>
                <a:ea typeface="맑은 고딕" panose="020B0503020000020004" pitchFamily="50" charset="-127"/>
              </a:rPr>
              <a:t>김</a:t>
            </a:r>
            <a:r>
              <a:rPr lang="en-US" altLang="ko-KR" sz="1400" b="1" spc="-82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F0502020204030204"/>
                <a:ea typeface="맑은 고딕" panose="020B0503020000020004" pitchFamily="50" charset="-127"/>
              </a:rPr>
              <a:t>00</a:t>
            </a:r>
          </a:p>
          <a:p>
            <a:pPr algn="r" defTabSz="1243273" hangingPunct="0">
              <a:lnSpc>
                <a:spcPct val="150000"/>
              </a:lnSpc>
              <a:buSzPct val="100000"/>
            </a:pPr>
            <a:r>
              <a:rPr lang="en-US" altLang="ko-KR" sz="1400" b="1" spc="-82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F0502020204030204"/>
                <a:ea typeface="맑은 고딕" panose="020B0503020000020004" pitchFamily="50" charset="-127"/>
              </a:rPr>
              <a:t>RISE</a:t>
            </a:r>
            <a:r>
              <a:rPr lang="ko-KR" altLang="en-US" sz="1400" b="1" spc="-82">
                <a:solidFill>
                  <a:schemeClr val="tx1">
                    <a:lumMod val="50000"/>
                    <a:lumOff val="50000"/>
                  </a:schemeClr>
                </a:solidFill>
                <a:latin typeface="맑은 고딕" panose="020F0502020204030204"/>
                <a:ea typeface="맑은 고딕" panose="020B0503020000020004" pitchFamily="50" charset="-127"/>
              </a:rPr>
              <a:t>사업단</a:t>
            </a:r>
            <a:endParaRPr lang="ko-KR" altLang="en-US" sz="1400" b="1" spc="-82" dirty="0">
              <a:solidFill>
                <a:schemeClr val="tx1">
                  <a:lumMod val="50000"/>
                  <a:lumOff val="50000"/>
                </a:schemeClr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72A025F-DA4F-4B97-A28A-6217DD1F5600}"/>
              </a:ext>
            </a:extLst>
          </p:cNvPr>
          <p:cNvSpPr/>
          <p:nvPr/>
        </p:nvSpPr>
        <p:spPr>
          <a:xfrm>
            <a:off x="436899" y="251298"/>
            <a:ext cx="1621268" cy="246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1243273" hangingPunct="0">
              <a:buSzPct val="100000"/>
            </a:pPr>
            <a:r>
              <a:rPr lang="en-US" altLang="ko-KR" sz="1000" b="1" spc="-82"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004D86"/>
                    </a:gs>
                  </a:gsLst>
                  <a:lin ang="5400000" scaled="0"/>
                </a:gradFill>
                <a:latin typeface="맑은 고딕" panose="020F0502020204030204"/>
                <a:ea typeface="맑은 고딕" panose="020B0503020000020004" pitchFamily="50" charset="-127"/>
              </a:rPr>
              <a:t>Copyright 2026. kimhaejin </a:t>
            </a:r>
            <a:endParaRPr lang="ko-KR" altLang="en-US" sz="1000" b="1" spc="-82"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004D86"/>
                  </a:gs>
                </a:gsLst>
                <a:lin ang="5400000" scaled="0"/>
              </a:gra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71DD5F1-7FBB-4D83-9A8B-9D0800997DF7}"/>
              </a:ext>
            </a:extLst>
          </p:cNvPr>
          <p:cNvSpPr/>
          <p:nvPr/>
        </p:nvSpPr>
        <p:spPr>
          <a:xfrm>
            <a:off x="3631146" y="2861155"/>
            <a:ext cx="54076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1530191" hangingPunct="0">
              <a:buSzPct val="100000"/>
            </a:pPr>
            <a:r>
              <a:rPr lang="en-US" altLang="ko-KR" sz="2800" b="1" spc="-101"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004D86"/>
                    </a:gs>
                  </a:gsLst>
                  <a:lin ang="5400000" scaled="0"/>
                </a:gradFill>
              </a:rPr>
              <a:t>Capstone design Education</a:t>
            </a:r>
            <a:endParaRPr lang="ko-KR" altLang="en-US" sz="2800" b="1" spc="-101" dirty="0"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004D86"/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168949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0010B81-F5F1-4B8E-8FBA-D7B56DAE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4078" latinLnBrk="1"/>
            <a:fld id="{562B59FD-5101-4269-9F0E-E2CB88AD9B71}" type="slidenum">
              <a:rPr lang="ko-KR" altLang="en-US" sz="1662" smtClean="0">
                <a:solidFill>
                  <a:prstClr val="white">
                    <a:lumMod val="50000"/>
                  </a:prstClr>
                </a:solidFill>
              </a:rPr>
              <a:pPr defTabSz="844078" latinLnBrk="1"/>
              <a:t>2</a:t>
            </a:fld>
            <a:endParaRPr lang="ko-KR" altLang="en-US" sz="1662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C1518ED-7CAA-4D09-AF23-B060942DE5E5}"/>
              </a:ext>
            </a:extLst>
          </p:cNvPr>
          <p:cNvSpPr/>
          <p:nvPr/>
        </p:nvSpPr>
        <p:spPr>
          <a:xfrm>
            <a:off x="698084" y="1908503"/>
            <a:ext cx="8422067" cy="69063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30191" latinLnBrk="0" hangingPunct="0">
              <a:spcAft>
                <a:spcPct val="16000"/>
              </a:spcAft>
              <a:buSzPct val="100000"/>
            </a:pP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#</a:t>
            </a:r>
            <a:r>
              <a:rPr lang="ko-KR" altLang="en-US" b="1" dirty="0" err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캡스톤디자인</a:t>
            </a: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?</a:t>
            </a: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  </a:t>
            </a:r>
            <a:endParaRPr lang="en-US" altLang="ko-KR" b="1" dirty="0">
              <a:gradFill>
                <a:gsLst>
                  <a:gs pos="100000">
                    <a:srgbClr val="0070C0"/>
                  </a:gs>
                  <a:gs pos="0">
                    <a:srgbClr val="1F497D">
                      <a:lumMod val="75000"/>
                    </a:srgbClr>
                  </a:gs>
                </a:gsLst>
                <a:lin ang="5400000" scaled="0"/>
              </a:gradFill>
              <a:cs typeface="Arial"/>
            </a:endParaRPr>
          </a:p>
          <a:p>
            <a:pPr defTabSz="1530191" latinLnBrk="0" hangingPunct="0">
              <a:spcAft>
                <a:spcPct val="16000"/>
              </a:spcAft>
              <a:buSzPct val="100000"/>
            </a:pP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#</a:t>
            </a: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어떻게 하고 있나</a:t>
            </a: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?</a:t>
            </a:r>
            <a:endParaRPr lang="ko-KR" altLang="en-US" b="1" dirty="0">
              <a:gradFill>
                <a:gsLst>
                  <a:gs pos="100000">
                    <a:srgbClr val="0070C0"/>
                  </a:gs>
                  <a:gs pos="0">
                    <a:srgbClr val="1F497D">
                      <a:lumMod val="75000"/>
                    </a:srgbClr>
                  </a:gs>
                </a:gsLst>
                <a:lin ang="5400000" scaled="0"/>
              </a:gradFill>
              <a:cs typeface="Arial"/>
            </a:endParaRPr>
          </a:p>
        </p:txBody>
      </p:sp>
      <p:sp>
        <p:nvSpPr>
          <p:cNvPr id="5" name="자유형 5">
            <a:extLst>
              <a:ext uri="{FF2B5EF4-FFF2-40B4-BE49-F238E27FC236}">
                <a16:creationId xmlns:a16="http://schemas.microsoft.com/office/drawing/2014/main" id="{FB5B408E-83D4-4927-BCC6-CDB90651F0CF}"/>
              </a:ext>
            </a:extLst>
          </p:cNvPr>
          <p:cNvSpPr/>
          <p:nvPr/>
        </p:nvSpPr>
        <p:spPr>
          <a:xfrm>
            <a:off x="785849" y="1627197"/>
            <a:ext cx="8334302" cy="0"/>
          </a:xfrm>
          <a:custGeom>
            <a:avLst/>
            <a:gdLst>
              <a:gd name="connsiteX0" fmla="*/ 0 w 8334302"/>
              <a:gd name="connsiteY0" fmla="*/ 0 h 0"/>
              <a:gd name="connsiteX1" fmla="*/ 8334302 w 833430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34302">
                <a:moveTo>
                  <a:pt x="0" y="0"/>
                </a:moveTo>
                <a:lnTo>
                  <a:pt x="8334302" y="0"/>
                </a:lnTo>
              </a:path>
            </a:pathLst>
          </a:custGeom>
          <a:noFill/>
          <a:ln w="19050" cap="rnd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554FA66-37C5-4774-B7A4-1D77CD2EB1D8}"/>
              </a:ext>
            </a:extLst>
          </p:cNvPr>
          <p:cNvSpPr/>
          <p:nvPr/>
        </p:nvSpPr>
        <p:spPr>
          <a:xfrm>
            <a:off x="785849" y="1231383"/>
            <a:ext cx="1522111" cy="342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3273" hangingPunct="0">
              <a:buSzPct val="100000"/>
            </a:pPr>
            <a:r>
              <a:rPr lang="ko-KR" altLang="en-US" sz="1625" b="1" spc="-82"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004D86"/>
                    </a:gs>
                  </a:gsLst>
                  <a:lin ang="5400000" scaled="0"/>
                </a:gradFill>
                <a:latin typeface="맑은 고딕" panose="020F0502020204030204"/>
                <a:ea typeface="맑은 고딕" panose="020B0503020000020004" pitchFamily="50" charset="-127"/>
              </a:rPr>
              <a:t>목차</a:t>
            </a:r>
          </a:p>
        </p:txBody>
      </p:sp>
    </p:spTree>
    <p:extLst>
      <p:ext uri="{BB962C8B-B14F-4D97-AF65-F5344CB8AC3E}">
        <p14:creationId xmlns:p14="http://schemas.microsoft.com/office/powerpoint/2010/main" val="2924387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0010B81-F5F1-4B8E-8FBA-D7B56DAE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4078" latinLnBrk="1"/>
            <a:fld id="{562B59FD-5101-4269-9F0E-E2CB88AD9B71}" type="slidenum">
              <a:rPr lang="ko-KR" altLang="en-US" sz="1662" smtClean="0">
                <a:solidFill>
                  <a:prstClr val="white">
                    <a:lumMod val="50000"/>
                  </a:prstClr>
                </a:solidFill>
              </a:rPr>
              <a:pPr defTabSz="844078" latinLnBrk="1"/>
              <a:t>3</a:t>
            </a:fld>
            <a:endParaRPr lang="ko-KR" altLang="en-US" sz="1662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3354D7D-3853-4620-A091-2A1F37011BB1}"/>
              </a:ext>
            </a:extLst>
          </p:cNvPr>
          <p:cNvSpPr/>
          <p:nvPr/>
        </p:nvSpPr>
        <p:spPr>
          <a:xfrm>
            <a:off x="436899" y="251298"/>
            <a:ext cx="1621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3273" hangingPunct="0">
              <a:buSzPct val="100000"/>
            </a:pPr>
            <a:r>
              <a:rPr lang="en-US" altLang="ko-KR" sz="1200" b="1" spc="-82"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004D86"/>
                    </a:gs>
                  </a:gsLst>
                  <a:lin ang="5400000" scaled="0"/>
                </a:gradFill>
                <a:latin typeface="맑은 고딕" panose="020F0502020204030204"/>
                <a:ea typeface="맑은 고딕" panose="020B0503020000020004" pitchFamily="50" charset="-127"/>
              </a:rPr>
              <a:t>ORIENTATION</a:t>
            </a:r>
            <a:endParaRPr lang="ko-KR" altLang="en-US" sz="1200" b="1" spc="-82" dirty="0"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004D86"/>
                  </a:gs>
                </a:gsLst>
                <a:lin ang="5400000" scaled="0"/>
              </a:gra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AF3C01-D9A8-4085-8068-6CBB8E0FB287}"/>
              </a:ext>
            </a:extLst>
          </p:cNvPr>
          <p:cNvSpPr txBox="1"/>
          <p:nvPr/>
        </p:nvSpPr>
        <p:spPr>
          <a:xfrm>
            <a:off x="436899" y="520496"/>
            <a:ext cx="835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>
                <a:solidFill>
                  <a:schemeClr val="tx1">
                    <a:lumMod val="50000"/>
                    <a:lumOff val="50000"/>
                  </a:schemeClr>
                </a:solidFill>
              </a:rPr>
              <a:t>Why Capstone design?</a:t>
            </a:r>
            <a:endParaRPr lang="ko-KR" alt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1" name="Picture 2" descr="https://j-kagedu.or.kr/upload/thumbnails/kjge-14-3-11-gf1.jpg">
            <a:extLst>
              <a:ext uri="{FF2B5EF4-FFF2-40B4-BE49-F238E27FC236}">
                <a16:creationId xmlns:a16="http://schemas.microsoft.com/office/drawing/2014/main" id="{8F533CDF-5484-436A-8D09-E19334334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39" y="3007924"/>
            <a:ext cx="3245892" cy="3329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id="{3B88275A-1179-4FB0-8B4F-A6B584249AB5}"/>
              </a:ext>
            </a:extLst>
          </p:cNvPr>
          <p:cNvSpPr/>
          <p:nvPr/>
        </p:nvSpPr>
        <p:spPr>
          <a:xfrm>
            <a:off x="1148078" y="6337504"/>
            <a:ext cx="2683214" cy="215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800" dirty="0"/>
              <a:t>https://j-kagedu.or.kr/journal/view.php?number=860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27C0E867-70DB-4929-96AE-63705BA3D079}"/>
              </a:ext>
            </a:extLst>
          </p:cNvPr>
          <p:cNvSpPr/>
          <p:nvPr/>
        </p:nvSpPr>
        <p:spPr>
          <a:xfrm>
            <a:off x="456971" y="1562100"/>
            <a:ext cx="87602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100" dirty="0">
                <a:latin typeface="+mj-lt"/>
              </a:rPr>
              <a:t>버니 </a:t>
            </a:r>
            <a:r>
              <a:rPr lang="ko-KR" altLang="en-US" sz="1100" dirty="0" err="1">
                <a:latin typeface="+mj-lt"/>
              </a:rPr>
              <a:t>트릴링</a:t>
            </a:r>
            <a:r>
              <a:rPr lang="en-US" altLang="ko-KR" sz="1100" dirty="0">
                <a:latin typeface="+mj-lt"/>
              </a:rPr>
              <a:t>(Bernie </a:t>
            </a:r>
            <a:r>
              <a:rPr lang="en-US" altLang="ko-KR" sz="1100" b="1" dirty="0">
                <a:latin typeface="+mj-lt"/>
              </a:rPr>
              <a:t>Trilling</a:t>
            </a:r>
            <a:r>
              <a:rPr lang="en-US" altLang="ko-KR" sz="1100" dirty="0">
                <a:latin typeface="+mj-lt"/>
              </a:rPr>
              <a:t>)</a:t>
            </a:r>
            <a:r>
              <a:rPr lang="ko-KR" altLang="en-US" sz="1100" b="1" dirty="0">
                <a:latin typeface="+mj-lt"/>
              </a:rPr>
              <a:t>과</a:t>
            </a:r>
            <a:r>
              <a:rPr lang="ko-KR" altLang="en-US" sz="1100" dirty="0">
                <a:latin typeface="+mj-lt"/>
              </a:rPr>
              <a:t> 찰스 </a:t>
            </a:r>
            <a:r>
              <a:rPr lang="ko-KR" altLang="en-US" sz="1100" dirty="0" err="1">
                <a:latin typeface="+mj-lt"/>
              </a:rPr>
              <a:t>파델</a:t>
            </a:r>
            <a:r>
              <a:rPr lang="en-US" altLang="ko-KR" sz="1100" dirty="0">
                <a:latin typeface="+mj-lt"/>
              </a:rPr>
              <a:t>(Charles </a:t>
            </a:r>
            <a:r>
              <a:rPr lang="en-US" altLang="ko-KR" sz="1100" b="1" dirty="0">
                <a:latin typeface="+mj-lt"/>
              </a:rPr>
              <a:t>Fadel</a:t>
            </a:r>
            <a:r>
              <a:rPr lang="en-US" altLang="ko-KR" sz="1100" dirty="0">
                <a:latin typeface="+mj-lt"/>
              </a:rPr>
              <a:t>)</a:t>
            </a:r>
            <a:r>
              <a:rPr lang="ko-KR" altLang="en-US" sz="1100" dirty="0">
                <a:latin typeface="+mj-lt"/>
              </a:rPr>
              <a:t>이 주도하여 </a:t>
            </a:r>
            <a:r>
              <a:rPr lang="en-US" altLang="ko-KR" sz="1100" dirty="0">
                <a:latin typeface="+mj-lt"/>
              </a:rPr>
              <a:t>2002</a:t>
            </a:r>
            <a:r>
              <a:rPr lang="ko-KR" altLang="en-US" sz="1100" dirty="0">
                <a:latin typeface="+mj-lt"/>
              </a:rPr>
              <a:t>년에 설립한 </a:t>
            </a:r>
            <a:r>
              <a:rPr lang="en-US" altLang="ko-KR" sz="1100" dirty="0">
                <a:latin typeface="+mj-lt"/>
              </a:rPr>
              <a:t>21</a:t>
            </a:r>
            <a:r>
              <a:rPr lang="ko-KR" altLang="en-US" sz="1100" dirty="0">
                <a:latin typeface="+mj-lt"/>
              </a:rPr>
              <a:t>세기 스킬 파트너십</a:t>
            </a:r>
            <a:r>
              <a:rPr lang="en-US" altLang="ko-KR" sz="1100" dirty="0">
                <a:latin typeface="+mj-lt"/>
              </a:rPr>
              <a:t> </a:t>
            </a:r>
            <a:r>
              <a:rPr lang="ko-KR" altLang="en-US" sz="1100" dirty="0">
                <a:latin typeface="+mj-lt"/>
              </a:rPr>
              <a:t>위원회에서 </a:t>
            </a:r>
            <a:r>
              <a:rPr lang="en-US" altLang="ko-KR" sz="1100" dirty="0">
                <a:latin typeface="+mj-lt"/>
              </a:rPr>
              <a:t>2009</a:t>
            </a:r>
            <a:r>
              <a:rPr lang="ko-KR" altLang="en-US" sz="1100" dirty="0">
                <a:latin typeface="+mj-lt"/>
              </a:rPr>
              <a:t>년 급변하는 </a:t>
            </a:r>
            <a:r>
              <a:rPr lang="en-US" altLang="ko-KR" sz="1100" dirty="0">
                <a:latin typeface="+mj-lt"/>
              </a:rPr>
              <a:t>21</a:t>
            </a:r>
            <a:r>
              <a:rPr lang="ko-KR" altLang="en-US" sz="1100" dirty="0">
                <a:latin typeface="+mj-lt"/>
              </a:rPr>
              <a:t>세기에 곡 필요한 핵심역량을 </a:t>
            </a:r>
            <a:r>
              <a:rPr lang="en-US" altLang="ko-KR" sz="1100" dirty="0">
                <a:latin typeface="+mj-lt"/>
              </a:rPr>
              <a:t>4C </a:t>
            </a:r>
            <a:r>
              <a:rPr lang="ko-KR" altLang="en-US" sz="1100" dirty="0">
                <a:latin typeface="+mj-lt"/>
              </a:rPr>
              <a:t>모델로 제시</a:t>
            </a:r>
            <a:r>
              <a:rPr lang="en-US" altLang="ko-KR" sz="1100" dirty="0">
                <a:latin typeface="+mj-lt"/>
              </a:rPr>
              <a:t>. </a:t>
            </a:r>
          </a:p>
          <a:p>
            <a:endParaRPr lang="en-US" altLang="ko-KR" sz="1100" dirty="0">
              <a:latin typeface="+mj-lt"/>
            </a:endParaRPr>
          </a:p>
          <a:p>
            <a:r>
              <a:rPr lang="ko-KR" altLang="en-US" sz="1500" b="1" dirty="0">
                <a:latin typeface="+mj-lt"/>
              </a:rPr>
              <a:t>비판적 사고 </a:t>
            </a:r>
            <a:r>
              <a:rPr lang="en-US" altLang="ko-KR" sz="15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Critical Thinking</a:t>
            </a:r>
            <a:r>
              <a:rPr lang="en-US" altLang="ko-KR" sz="1500" b="1" dirty="0">
                <a:latin typeface="+mj-lt"/>
              </a:rPr>
              <a:t>, </a:t>
            </a:r>
            <a:r>
              <a:rPr lang="ko-KR" altLang="en-US" sz="1500" b="1" dirty="0">
                <a:latin typeface="+mj-lt"/>
              </a:rPr>
              <a:t>창의성</a:t>
            </a:r>
            <a:r>
              <a:rPr lang="en-US" altLang="ko-KR" sz="15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Creativity</a:t>
            </a:r>
            <a:r>
              <a:rPr lang="en-US" altLang="ko-KR" sz="1500" b="1" dirty="0">
                <a:latin typeface="+mj-lt"/>
              </a:rPr>
              <a:t>, </a:t>
            </a:r>
            <a:r>
              <a:rPr lang="ko-KR" altLang="en-US" sz="1500" b="1" dirty="0">
                <a:latin typeface="+mj-lt"/>
              </a:rPr>
              <a:t>의사소통</a:t>
            </a:r>
            <a:r>
              <a:rPr lang="en-US" altLang="ko-KR" sz="15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Communication</a:t>
            </a:r>
            <a:r>
              <a:rPr lang="en-US" altLang="ko-KR" sz="1500" b="1" dirty="0">
                <a:latin typeface="+mj-lt"/>
              </a:rPr>
              <a:t>, </a:t>
            </a:r>
            <a:r>
              <a:rPr lang="ko-KR" altLang="en-US" sz="1500" b="1" dirty="0">
                <a:latin typeface="+mj-lt"/>
              </a:rPr>
              <a:t>협업</a:t>
            </a:r>
            <a:r>
              <a:rPr lang="en-US" altLang="ko-KR" sz="15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rPr>
              <a:t>Collaboration</a:t>
            </a:r>
            <a:endParaRPr lang="ko-KR" altLang="en-US" sz="15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02A59664-2DAA-4E4E-B59C-D09FCFD378B0}"/>
              </a:ext>
            </a:extLst>
          </p:cNvPr>
          <p:cNvSpPr/>
          <p:nvPr/>
        </p:nvSpPr>
        <p:spPr>
          <a:xfrm>
            <a:off x="456971" y="1015211"/>
            <a:ext cx="8572983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30191" latinLnBrk="0" hangingPunct="0">
              <a:spcAft>
                <a:spcPct val="16000"/>
              </a:spcAft>
              <a:buSzPct val="100000"/>
            </a:pPr>
            <a:r>
              <a:rPr lang="en-US" altLang="ko-KR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21</a:t>
            </a:r>
            <a:r>
              <a:rPr lang="ko-KR" altLang="en-US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세기에 필요한 핵심역량</a:t>
            </a:r>
            <a:endParaRPr lang="ko-KR" altLang="en-US" b="1" dirty="0">
              <a:gradFill>
                <a:gsLst>
                  <a:gs pos="100000">
                    <a:srgbClr val="0070C0"/>
                  </a:gs>
                  <a:gs pos="0">
                    <a:srgbClr val="1F497D">
                      <a:lumMod val="75000"/>
                    </a:srgbClr>
                  </a:gs>
                </a:gsLst>
                <a:lin ang="5400000" scaled="0"/>
              </a:gradFill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4EE8E4-BABD-113E-D86E-56803F97726E}"/>
              </a:ext>
            </a:extLst>
          </p:cNvPr>
          <p:cNvSpPr txBox="1"/>
          <p:nvPr/>
        </p:nvSpPr>
        <p:spPr>
          <a:xfrm>
            <a:off x="4837103" y="3067362"/>
            <a:ext cx="478153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1200" b="1" u="none" strike="noStrike">
                <a:effectLst/>
                <a:latin typeface="+mn-ea"/>
              </a:rPr>
              <a:t>비판적 사고 </a:t>
            </a:r>
            <a:r>
              <a:rPr lang="en-US" altLang="ko-KR" sz="1200" b="1" u="none" strike="noStrike">
                <a:effectLst/>
                <a:latin typeface="+mn-ea"/>
              </a:rPr>
              <a:t>(Critical Thinking)</a:t>
            </a:r>
            <a:r>
              <a:rPr lang="en-US" altLang="ko-KR" sz="1200" b="0" u="none" strike="noStrike">
                <a:effectLst/>
                <a:latin typeface="+mn-ea"/>
              </a:rPr>
              <a:t>: </a:t>
            </a:r>
          </a:p>
          <a:p>
            <a:pPr>
              <a:spcBef>
                <a:spcPts val="600"/>
              </a:spcBef>
            </a:pPr>
            <a:r>
              <a:rPr lang="ko-KR" altLang="en-US" sz="1200" b="0" u="none" strike="noStrike">
                <a:effectLst/>
                <a:latin typeface="+mn-ea"/>
              </a:rPr>
              <a:t>어떤 정보나 주장을 맹목적으로 받아들이지 않고</a:t>
            </a:r>
            <a:r>
              <a:rPr lang="en-US" altLang="ko-KR" sz="1200" b="0" u="none" strike="noStrike">
                <a:effectLst/>
                <a:latin typeface="+mn-ea"/>
              </a:rPr>
              <a:t>, </a:t>
            </a:r>
            <a:r>
              <a:rPr lang="ko-KR" altLang="en-US" sz="1200" b="0" u="none" strike="noStrike">
                <a:effectLst/>
                <a:latin typeface="+mn-ea"/>
              </a:rPr>
              <a:t>다양한 각도에서 분석</a:t>
            </a:r>
            <a:r>
              <a:rPr lang="en-US" altLang="ko-KR" sz="1200" b="0" u="none" strike="noStrike">
                <a:effectLst/>
                <a:latin typeface="+mn-ea"/>
              </a:rPr>
              <a:t>·</a:t>
            </a:r>
            <a:r>
              <a:rPr lang="ko-KR" altLang="en-US" sz="1200" b="0" u="none" strike="noStrike">
                <a:effectLst/>
                <a:latin typeface="+mn-ea"/>
              </a:rPr>
              <a:t>평가하여 객관적이고 논리적인 결론을 도출하는 능력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6C7518-B93A-1F0E-8E01-1F621BD6B4EB}"/>
              </a:ext>
            </a:extLst>
          </p:cNvPr>
          <p:cNvSpPr txBox="1"/>
          <p:nvPr/>
        </p:nvSpPr>
        <p:spPr>
          <a:xfrm>
            <a:off x="4798405" y="3961716"/>
            <a:ext cx="478153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1200" b="1" u="none" strike="noStrike">
                <a:effectLst/>
                <a:latin typeface="Arial" panose="020B0604020202020204" pitchFamily="34" charset="0"/>
              </a:rPr>
              <a:t>창의성 </a:t>
            </a:r>
            <a:r>
              <a:rPr lang="en-US" altLang="ko-KR" sz="1200" b="1" u="none" strike="noStrike">
                <a:effectLst/>
                <a:latin typeface="Arial" panose="020B0604020202020204" pitchFamily="34" charset="0"/>
              </a:rPr>
              <a:t>(Creativity)</a:t>
            </a:r>
            <a:endParaRPr lang="en-US" altLang="ko-KR" sz="1200" b="1">
              <a:latin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ko-KR" altLang="en-US" sz="1200" b="0" u="none" strike="noStrike">
                <a:effectLst/>
                <a:latin typeface="Arial" panose="020B0604020202020204" pitchFamily="34" charset="0"/>
              </a:rPr>
              <a:t>기존의 생각에서 벗어나 참신하고 독창적인 아이디어를 만들어내고</a:t>
            </a:r>
            <a:r>
              <a:rPr lang="en-US" altLang="ko-KR" sz="1200" b="0" u="none" strike="noStrike">
                <a:effectLst/>
                <a:latin typeface="Arial" panose="020B0604020202020204" pitchFamily="34" charset="0"/>
              </a:rPr>
              <a:t>, </a:t>
            </a:r>
            <a:r>
              <a:rPr lang="ko-KR" altLang="en-US" sz="1200" b="0" u="none" strike="noStrike">
                <a:effectLst/>
                <a:latin typeface="Arial" panose="020B0604020202020204" pitchFamily="34" charset="0"/>
              </a:rPr>
              <a:t>이를 현실적인 가치로 발전시키는 능력</a:t>
            </a:r>
            <a:endParaRPr lang="en-US" altLang="ko-KR" sz="1200" b="0" u="none" strike="noStrike"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841D54-CEF9-AF8F-39D0-1BBB1F037E22}"/>
              </a:ext>
            </a:extLst>
          </p:cNvPr>
          <p:cNvSpPr txBox="1"/>
          <p:nvPr/>
        </p:nvSpPr>
        <p:spPr>
          <a:xfrm>
            <a:off x="4798405" y="4804243"/>
            <a:ext cx="4781530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1200" b="1" u="none" strike="noStrike">
                <a:effectLst/>
                <a:latin typeface="Arial" panose="020B0604020202020204" pitchFamily="34" charset="0"/>
              </a:rPr>
              <a:t>의사소통 </a:t>
            </a:r>
            <a:r>
              <a:rPr lang="en-US" altLang="ko-KR" sz="1200" b="1" u="none" strike="noStrike">
                <a:effectLst/>
                <a:latin typeface="Arial" panose="020B0604020202020204" pitchFamily="34" charset="0"/>
              </a:rPr>
              <a:t>(Communication)</a:t>
            </a:r>
          </a:p>
          <a:p>
            <a:pPr>
              <a:spcBef>
                <a:spcPts val="600"/>
              </a:spcBef>
            </a:pPr>
            <a:r>
              <a:rPr lang="ko-KR" altLang="en-US" sz="1200" b="0" u="none" strike="noStrike">
                <a:effectLst/>
                <a:latin typeface="Arial" panose="020B0604020202020204" pitchFamily="34" charset="0"/>
              </a:rPr>
              <a:t>자신의 생각</a:t>
            </a:r>
            <a:r>
              <a:rPr lang="en-US" altLang="ko-KR" sz="1200" b="0" u="none" strike="noStrike">
                <a:effectLst/>
                <a:latin typeface="Arial" panose="020B0604020202020204" pitchFamily="34" charset="0"/>
              </a:rPr>
              <a:t>, </a:t>
            </a:r>
            <a:r>
              <a:rPr lang="ko-KR" altLang="en-US" sz="1200" b="0" u="none" strike="noStrike">
                <a:effectLst/>
                <a:latin typeface="Arial" panose="020B0604020202020204" pitchFamily="34" charset="0"/>
              </a:rPr>
              <a:t>감정</a:t>
            </a:r>
            <a:r>
              <a:rPr lang="en-US" altLang="ko-KR" sz="1200" b="0" u="none" strike="noStrike">
                <a:effectLst/>
                <a:latin typeface="Arial" panose="020B0604020202020204" pitchFamily="34" charset="0"/>
              </a:rPr>
              <a:t>, </a:t>
            </a:r>
            <a:r>
              <a:rPr lang="ko-KR" altLang="en-US" sz="1200" b="0" u="none" strike="noStrike">
                <a:effectLst/>
                <a:latin typeface="Arial" panose="020B0604020202020204" pitchFamily="34" charset="0"/>
              </a:rPr>
              <a:t>정보를 말</a:t>
            </a:r>
            <a:r>
              <a:rPr lang="en-US" altLang="ko-KR" sz="1200" b="0" u="none" strike="noStrike">
                <a:effectLst/>
                <a:latin typeface="Arial" panose="020B0604020202020204" pitchFamily="34" charset="0"/>
              </a:rPr>
              <a:t>, </a:t>
            </a:r>
            <a:r>
              <a:rPr lang="ko-KR" altLang="en-US" sz="1200" b="0" u="none" strike="noStrike">
                <a:effectLst/>
                <a:latin typeface="Arial" panose="020B0604020202020204" pitchFamily="34" charset="0"/>
              </a:rPr>
              <a:t>글</a:t>
            </a:r>
            <a:r>
              <a:rPr lang="en-US" altLang="ko-KR" sz="1200" b="0" u="none" strike="noStrike">
                <a:effectLst/>
                <a:latin typeface="Arial" panose="020B0604020202020204" pitchFamily="34" charset="0"/>
              </a:rPr>
              <a:t>, </a:t>
            </a:r>
            <a:r>
              <a:rPr lang="ko-KR" altLang="en-US" sz="1200" b="0" u="none" strike="noStrike">
                <a:effectLst/>
                <a:latin typeface="Arial" panose="020B0604020202020204" pitchFamily="34" charset="0"/>
              </a:rPr>
              <a:t>시각 자료 등 다양한 매체를 활용하여 상대방에게 명확하게 전달하고</a:t>
            </a:r>
            <a:r>
              <a:rPr lang="en-US" altLang="ko-KR" sz="1200" b="0" u="none" strike="noStrike">
                <a:effectLst/>
                <a:latin typeface="Arial" panose="020B0604020202020204" pitchFamily="34" charset="0"/>
              </a:rPr>
              <a:t>, </a:t>
            </a:r>
            <a:r>
              <a:rPr lang="ko-KR" altLang="en-US" sz="1200" b="0" u="none" strike="noStrike">
                <a:effectLst/>
                <a:latin typeface="Arial" panose="020B0604020202020204" pitchFamily="34" charset="0"/>
              </a:rPr>
              <a:t>타인의 의견을 경청하는 능력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CB5335-CD53-C6C9-5C64-C02B590FEA59}"/>
              </a:ext>
            </a:extLst>
          </p:cNvPr>
          <p:cNvSpPr txBox="1"/>
          <p:nvPr/>
        </p:nvSpPr>
        <p:spPr>
          <a:xfrm>
            <a:off x="4798405" y="5761534"/>
            <a:ext cx="4781530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1200" b="1" u="none" strike="noStrike">
                <a:effectLst/>
                <a:latin typeface="Arial" panose="020B0604020202020204" pitchFamily="34" charset="0"/>
              </a:rPr>
              <a:t>협업 </a:t>
            </a:r>
            <a:r>
              <a:rPr lang="en-US" altLang="ko-KR" sz="1200" b="1" u="none" strike="noStrike">
                <a:effectLst/>
                <a:latin typeface="Arial" panose="020B0604020202020204" pitchFamily="34" charset="0"/>
              </a:rPr>
              <a:t>(Collaboration)</a:t>
            </a:r>
          </a:p>
          <a:p>
            <a:pPr>
              <a:spcBef>
                <a:spcPts val="600"/>
              </a:spcBef>
            </a:pPr>
            <a:r>
              <a:rPr lang="ko-KR" altLang="en-US" sz="1200" b="0" u="none" strike="noStrike">
                <a:effectLst/>
                <a:latin typeface="Arial" panose="020B0604020202020204" pitchFamily="34" charset="0"/>
              </a:rPr>
              <a:t>공통의 목표를 달성하기 위해 서로 다른 배경과 역량을 가진 구성원들이 존중하며 유연하게 협력하고 책임을 공유하는 능력</a:t>
            </a:r>
          </a:p>
        </p:txBody>
      </p:sp>
    </p:spTree>
    <p:extLst>
      <p:ext uri="{BB962C8B-B14F-4D97-AF65-F5344CB8AC3E}">
        <p14:creationId xmlns:p14="http://schemas.microsoft.com/office/powerpoint/2010/main" val="2687012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0010B81-F5F1-4B8E-8FBA-D7B56DAE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4078" latinLnBrk="1"/>
            <a:fld id="{562B59FD-5101-4269-9F0E-E2CB88AD9B71}" type="slidenum">
              <a:rPr lang="ko-KR" altLang="en-US" sz="1662" smtClean="0">
                <a:solidFill>
                  <a:prstClr val="white">
                    <a:lumMod val="50000"/>
                  </a:prstClr>
                </a:solidFill>
              </a:rPr>
              <a:pPr defTabSz="844078" latinLnBrk="1"/>
              <a:t>4</a:t>
            </a:fld>
            <a:endParaRPr lang="ko-KR" altLang="en-US" sz="1662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3354D7D-3853-4620-A091-2A1F37011BB1}"/>
              </a:ext>
            </a:extLst>
          </p:cNvPr>
          <p:cNvSpPr/>
          <p:nvPr/>
        </p:nvSpPr>
        <p:spPr>
          <a:xfrm>
            <a:off x="436899" y="251298"/>
            <a:ext cx="1621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3273" hangingPunct="0">
              <a:buSzPct val="100000"/>
            </a:pPr>
            <a:r>
              <a:rPr lang="en-US" altLang="ko-KR" sz="1200" b="1" spc="-82"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004D86"/>
                    </a:gs>
                  </a:gsLst>
                  <a:lin ang="5400000" scaled="0"/>
                </a:gradFill>
                <a:latin typeface="맑은 고딕" panose="020F0502020204030204"/>
                <a:ea typeface="맑은 고딕" panose="020B0503020000020004" pitchFamily="50" charset="-127"/>
              </a:rPr>
              <a:t>ORIENTATION</a:t>
            </a:r>
            <a:endParaRPr lang="ko-KR" altLang="en-US" sz="1200" b="1" spc="-82" dirty="0"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004D86"/>
                  </a:gs>
                </a:gsLst>
                <a:lin ang="5400000" scaled="0"/>
              </a:gra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AF3C01-D9A8-4085-8068-6CBB8E0FB287}"/>
              </a:ext>
            </a:extLst>
          </p:cNvPr>
          <p:cNvSpPr txBox="1"/>
          <p:nvPr/>
        </p:nvSpPr>
        <p:spPr>
          <a:xfrm>
            <a:off x="436899" y="520496"/>
            <a:ext cx="835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>
                <a:solidFill>
                  <a:schemeClr val="tx1">
                    <a:lumMod val="50000"/>
                    <a:lumOff val="50000"/>
                  </a:schemeClr>
                </a:solidFill>
              </a:rPr>
              <a:t>Why Capstone design?</a:t>
            </a:r>
            <a:endParaRPr lang="ko-KR" alt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3B90ECC-2582-4722-8BB7-D02B6397E152}"/>
              </a:ext>
            </a:extLst>
          </p:cNvPr>
          <p:cNvSpPr txBox="1"/>
          <p:nvPr/>
        </p:nvSpPr>
        <p:spPr>
          <a:xfrm>
            <a:off x="468826" y="1562121"/>
            <a:ext cx="4798778" cy="2769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1200" b="1" dirty="0">
                <a:solidFill>
                  <a:schemeClr val="bg1"/>
                </a:solidFill>
              </a:rPr>
              <a:t>미래 변화에 대응하기 위한 필수기본능력요소</a:t>
            </a:r>
            <a:r>
              <a:rPr lang="en-US" altLang="ko-KR" sz="1200" b="1" dirty="0">
                <a:solidFill>
                  <a:schemeClr val="bg1"/>
                </a:solidFill>
              </a:rPr>
              <a:t>(DELTAs)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7E34DAF6-552C-4F5A-A2E9-21DD6B6AC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99" y="2016698"/>
            <a:ext cx="9324035" cy="4232998"/>
          </a:xfrm>
          <a:prstGeom prst="rect">
            <a:avLst/>
          </a:prstGeom>
        </p:spPr>
      </p:pic>
      <p:sp>
        <p:nvSpPr>
          <p:cNvPr id="27" name="직사각형 26">
            <a:extLst>
              <a:ext uri="{FF2B5EF4-FFF2-40B4-BE49-F238E27FC236}">
                <a16:creationId xmlns:a16="http://schemas.microsoft.com/office/drawing/2014/main" id="{02A59664-2DAA-4E4E-B59C-D09FCFD378B0}"/>
              </a:ext>
            </a:extLst>
          </p:cNvPr>
          <p:cNvSpPr/>
          <p:nvPr/>
        </p:nvSpPr>
        <p:spPr>
          <a:xfrm>
            <a:off x="456971" y="1015211"/>
            <a:ext cx="8572983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30191" latinLnBrk="0" hangingPunct="0">
              <a:spcAft>
                <a:spcPct val="16000"/>
              </a:spcAft>
              <a:buSzPct val="100000"/>
            </a:pPr>
            <a:r>
              <a:rPr lang="en-US" altLang="ko-KR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21</a:t>
            </a:r>
            <a:r>
              <a:rPr lang="ko-KR" altLang="en-US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세기에 필요한 핵심역량</a:t>
            </a:r>
            <a:endParaRPr lang="ko-KR" altLang="en-US" b="1" dirty="0">
              <a:gradFill>
                <a:gsLst>
                  <a:gs pos="100000">
                    <a:srgbClr val="0070C0"/>
                  </a:gs>
                  <a:gs pos="0">
                    <a:srgbClr val="1F497D">
                      <a:lumMod val="75000"/>
                    </a:srgbClr>
                  </a:gs>
                </a:gsLst>
                <a:lin ang="5400000" scaled="0"/>
              </a:gra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0646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0010B81-F5F1-4B8E-8FBA-D7B56DAE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4078" latinLnBrk="1"/>
            <a:fld id="{562B59FD-5101-4269-9F0E-E2CB88AD9B71}" type="slidenum">
              <a:rPr lang="ko-KR" altLang="en-US" sz="1662" smtClean="0">
                <a:solidFill>
                  <a:prstClr val="white">
                    <a:lumMod val="50000"/>
                  </a:prstClr>
                </a:solidFill>
              </a:rPr>
              <a:pPr defTabSz="844078" latinLnBrk="1"/>
              <a:t>5</a:t>
            </a:fld>
            <a:endParaRPr lang="ko-KR" altLang="en-US" sz="1662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3354D7D-3853-4620-A091-2A1F37011BB1}"/>
              </a:ext>
            </a:extLst>
          </p:cNvPr>
          <p:cNvSpPr/>
          <p:nvPr/>
        </p:nvSpPr>
        <p:spPr>
          <a:xfrm>
            <a:off x="436899" y="251298"/>
            <a:ext cx="1621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3273" hangingPunct="0">
              <a:buSzPct val="100000"/>
            </a:pPr>
            <a:r>
              <a:rPr lang="en-US" altLang="ko-KR" sz="1200" b="1" spc="-82"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004D86"/>
                    </a:gs>
                  </a:gsLst>
                  <a:lin ang="5400000" scaled="0"/>
                </a:gradFill>
                <a:latin typeface="맑은 고딕" panose="020F0502020204030204"/>
                <a:ea typeface="맑은 고딕" panose="020B0503020000020004" pitchFamily="50" charset="-127"/>
              </a:rPr>
              <a:t>ORIENTATION</a:t>
            </a:r>
            <a:endParaRPr lang="ko-KR" altLang="en-US" sz="1200" b="1" spc="-82" dirty="0"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004D86"/>
                  </a:gs>
                </a:gsLst>
                <a:lin ang="5400000" scaled="0"/>
              </a:gra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AF3C01-D9A8-4085-8068-6CBB8E0FB287}"/>
              </a:ext>
            </a:extLst>
          </p:cNvPr>
          <p:cNvSpPr txBox="1"/>
          <p:nvPr/>
        </p:nvSpPr>
        <p:spPr>
          <a:xfrm>
            <a:off x="436899" y="520496"/>
            <a:ext cx="835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>
                <a:solidFill>
                  <a:schemeClr val="tx1">
                    <a:lumMod val="50000"/>
                    <a:lumOff val="50000"/>
                  </a:schemeClr>
                </a:solidFill>
              </a:rPr>
              <a:t>Why Capstone design?</a:t>
            </a:r>
            <a:endParaRPr lang="ko-KR" alt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3B90ECC-2582-4722-8BB7-D02B6397E152}"/>
              </a:ext>
            </a:extLst>
          </p:cNvPr>
          <p:cNvSpPr txBox="1"/>
          <p:nvPr/>
        </p:nvSpPr>
        <p:spPr>
          <a:xfrm>
            <a:off x="468826" y="1562121"/>
            <a:ext cx="4798778" cy="2769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1200" b="1" dirty="0">
                <a:solidFill>
                  <a:schemeClr val="bg1"/>
                </a:solidFill>
              </a:rPr>
              <a:t>미래 변화에 대응하기 위한 필수기본능력요소</a:t>
            </a:r>
            <a:r>
              <a:rPr lang="en-US" altLang="ko-KR" sz="1200" b="1" dirty="0">
                <a:solidFill>
                  <a:schemeClr val="bg1"/>
                </a:solidFill>
              </a:rPr>
              <a:t>(DELTAs)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F574E7B8-FADC-4758-A9B2-93417286C2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971" y="2017011"/>
            <a:ext cx="9271820" cy="4493713"/>
          </a:xfrm>
          <a:prstGeom prst="rect">
            <a:avLst/>
          </a:prstGeom>
        </p:spPr>
      </p:pic>
      <p:sp>
        <p:nvSpPr>
          <p:cNvPr id="27" name="직사각형 26">
            <a:extLst>
              <a:ext uri="{FF2B5EF4-FFF2-40B4-BE49-F238E27FC236}">
                <a16:creationId xmlns:a16="http://schemas.microsoft.com/office/drawing/2014/main" id="{02A59664-2DAA-4E4E-B59C-D09FCFD378B0}"/>
              </a:ext>
            </a:extLst>
          </p:cNvPr>
          <p:cNvSpPr/>
          <p:nvPr/>
        </p:nvSpPr>
        <p:spPr>
          <a:xfrm>
            <a:off x="456971" y="1015211"/>
            <a:ext cx="8572983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30191" latinLnBrk="0" hangingPunct="0">
              <a:spcAft>
                <a:spcPct val="16000"/>
              </a:spcAft>
              <a:buSzPct val="100000"/>
            </a:pPr>
            <a:r>
              <a:rPr lang="en-US" altLang="ko-KR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21</a:t>
            </a:r>
            <a:r>
              <a:rPr lang="ko-KR" altLang="en-US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세기에 필요한 핵심역량</a:t>
            </a:r>
            <a:endParaRPr lang="ko-KR" altLang="en-US" b="1" dirty="0">
              <a:gradFill>
                <a:gsLst>
                  <a:gs pos="100000">
                    <a:srgbClr val="0070C0"/>
                  </a:gs>
                  <a:gs pos="0">
                    <a:srgbClr val="1F497D">
                      <a:lumMod val="75000"/>
                    </a:srgbClr>
                  </a:gs>
                </a:gsLst>
                <a:lin ang="5400000" scaled="0"/>
              </a:gra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2472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0010B81-F5F1-4B8E-8FBA-D7B56DAE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4078" latinLnBrk="1"/>
            <a:fld id="{562B59FD-5101-4269-9F0E-E2CB88AD9B71}" type="slidenum">
              <a:rPr lang="ko-KR" altLang="en-US" sz="1662" smtClean="0">
                <a:solidFill>
                  <a:prstClr val="white">
                    <a:lumMod val="50000"/>
                  </a:prstClr>
                </a:solidFill>
              </a:rPr>
              <a:pPr defTabSz="844078" latinLnBrk="1"/>
              <a:t>6</a:t>
            </a:fld>
            <a:endParaRPr lang="ko-KR" altLang="en-US" sz="1662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AF3C01-D9A8-4085-8068-6CBB8E0FB287}"/>
              </a:ext>
            </a:extLst>
          </p:cNvPr>
          <p:cNvSpPr txBox="1"/>
          <p:nvPr/>
        </p:nvSpPr>
        <p:spPr>
          <a:xfrm>
            <a:off x="436899" y="520496"/>
            <a:ext cx="835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>
                <a:solidFill>
                  <a:schemeClr val="tx1">
                    <a:lumMod val="50000"/>
                    <a:lumOff val="50000"/>
                  </a:schemeClr>
                </a:solidFill>
              </a:rPr>
              <a:t>Why Capstone design?</a:t>
            </a:r>
            <a:endParaRPr lang="ko-KR" alt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02A59664-2DAA-4E4E-B59C-D09FCFD378B0}"/>
              </a:ext>
            </a:extLst>
          </p:cNvPr>
          <p:cNvSpPr/>
          <p:nvPr/>
        </p:nvSpPr>
        <p:spPr>
          <a:xfrm>
            <a:off x="456971" y="1015211"/>
            <a:ext cx="8572983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30191" latinLnBrk="0" hangingPunct="0">
              <a:spcAft>
                <a:spcPct val="16000"/>
              </a:spcAft>
              <a:buSzPct val="100000"/>
            </a:pPr>
            <a:r>
              <a:rPr lang="ko-KR" altLang="en-US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무엇을 아는가에서 무엇을 할 수 있는가로의 전환</a:t>
            </a:r>
            <a:endParaRPr lang="ko-KR" altLang="en-US" b="1" dirty="0">
              <a:gradFill>
                <a:gsLst>
                  <a:gs pos="100000">
                    <a:srgbClr val="0070C0"/>
                  </a:gs>
                  <a:gs pos="0">
                    <a:srgbClr val="1F497D">
                      <a:lumMod val="75000"/>
                    </a:srgbClr>
                  </a:gs>
                </a:gsLst>
                <a:lin ang="5400000" scaled="0"/>
              </a:gradFill>
              <a:cs typeface="Arial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4DEEA2A-0000-41D3-86FA-C59F210D13FD}"/>
              </a:ext>
            </a:extLst>
          </p:cNvPr>
          <p:cNvSpPr/>
          <p:nvPr/>
        </p:nvSpPr>
        <p:spPr>
          <a:xfrm>
            <a:off x="456971" y="1495081"/>
            <a:ext cx="90323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>
                <a:solidFill>
                  <a:schemeClr val="tx2">
                    <a:lumMod val="60000"/>
                    <a:lumOff val="40000"/>
                  </a:schemeClr>
                </a:solidFill>
                <a:latin typeface="Lora"/>
              </a:rPr>
              <a:t>학습자 중심의 역량 기반 교육으로 전환 추진</a:t>
            </a:r>
            <a:endParaRPr lang="en-US" altLang="ko-KR" sz="1200" b="1">
              <a:solidFill>
                <a:srgbClr val="000000"/>
              </a:solidFill>
              <a:latin typeface="Lora"/>
            </a:endParaRPr>
          </a:p>
          <a:p>
            <a:r>
              <a:rPr lang="ko-KR" altLang="en-US" sz="1200">
                <a:solidFill>
                  <a:srgbClr val="000000"/>
                </a:solidFill>
                <a:latin typeface="Lora"/>
              </a:rPr>
              <a:t>프로젝트 기반 수업</a:t>
            </a:r>
            <a:r>
              <a:rPr lang="en-US" altLang="ko-KR" sz="1200">
                <a:solidFill>
                  <a:srgbClr val="000000"/>
                </a:solidFill>
                <a:latin typeface="Lora"/>
              </a:rPr>
              <a:t>, </a:t>
            </a:r>
            <a:r>
              <a:rPr lang="ko-KR" altLang="en-US" sz="1200">
                <a:solidFill>
                  <a:srgbClr val="000000"/>
                </a:solidFill>
                <a:latin typeface="Lora"/>
              </a:rPr>
              <a:t>문제해결형 수업</a:t>
            </a:r>
            <a:r>
              <a:rPr lang="en-US" altLang="ko-KR" sz="1200">
                <a:solidFill>
                  <a:srgbClr val="000000"/>
                </a:solidFill>
                <a:latin typeface="Lora"/>
              </a:rPr>
              <a:t>(PBL), </a:t>
            </a:r>
            <a:r>
              <a:rPr lang="ko-KR" altLang="en-US" sz="1200">
                <a:solidFill>
                  <a:srgbClr val="000000"/>
                </a:solidFill>
                <a:latin typeface="Lora"/>
              </a:rPr>
              <a:t>플립러닝</a:t>
            </a:r>
            <a:r>
              <a:rPr lang="en-US" altLang="ko-KR" sz="1200">
                <a:solidFill>
                  <a:srgbClr val="000000"/>
                </a:solidFill>
                <a:latin typeface="Lora"/>
              </a:rPr>
              <a:t>(flipped learning), </a:t>
            </a:r>
            <a:r>
              <a:rPr lang="ko-KR" altLang="en-US" sz="1200">
                <a:solidFill>
                  <a:srgbClr val="000000"/>
                </a:solidFill>
                <a:latin typeface="Lora"/>
              </a:rPr>
              <a:t>적응학습</a:t>
            </a:r>
            <a:r>
              <a:rPr lang="en-US" altLang="ko-KR" sz="1200">
                <a:solidFill>
                  <a:srgbClr val="000000"/>
                </a:solidFill>
                <a:latin typeface="Lora"/>
              </a:rPr>
              <a:t>(adaptive learning), </a:t>
            </a:r>
            <a:r>
              <a:rPr lang="ko-KR" altLang="en-US" sz="1200">
                <a:solidFill>
                  <a:srgbClr val="000000"/>
                </a:solidFill>
                <a:latin typeface="Lora"/>
              </a:rPr>
              <a:t>액션 러닝 등 활동기반학습</a:t>
            </a:r>
            <a:r>
              <a:rPr lang="en-US" altLang="ko-KR" sz="1200">
                <a:solidFill>
                  <a:srgbClr val="000000"/>
                </a:solidFill>
                <a:latin typeface="Lora"/>
              </a:rPr>
              <a:t>(activity-based learning)</a:t>
            </a:r>
            <a:r>
              <a:rPr lang="ko-KR" altLang="en-US" sz="1200">
                <a:solidFill>
                  <a:srgbClr val="000000"/>
                </a:solidFill>
                <a:latin typeface="Lora"/>
              </a:rPr>
              <a:t>을 역량기반교양교육의 중심 유형으로 규정하고</a:t>
            </a:r>
            <a:r>
              <a:rPr lang="en-US" altLang="ko-KR" sz="1200">
                <a:solidFill>
                  <a:srgbClr val="000000"/>
                </a:solidFill>
                <a:latin typeface="Lora"/>
              </a:rPr>
              <a:t>, ‘</a:t>
            </a:r>
            <a:r>
              <a:rPr lang="ko-KR" altLang="en-US" sz="1200">
                <a:solidFill>
                  <a:srgbClr val="000000"/>
                </a:solidFill>
                <a:latin typeface="Lora"/>
              </a:rPr>
              <a:t>스스로를 교육하는 법’을 배울 수 있도록 학습에 대한 학습</a:t>
            </a:r>
            <a:r>
              <a:rPr lang="en-US" altLang="ko-KR" sz="1200">
                <a:solidFill>
                  <a:srgbClr val="000000"/>
                </a:solidFill>
                <a:latin typeface="Lora"/>
              </a:rPr>
              <a:t>(learn how to learn)</a:t>
            </a:r>
            <a:r>
              <a:rPr lang="ko-KR" altLang="en-US" sz="1200">
                <a:solidFill>
                  <a:srgbClr val="000000"/>
                </a:solidFill>
                <a:latin typeface="Lora"/>
              </a:rPr>
              <a:t>을 강화  </a:t>
            </a:r>
            <a:r>
              <a:rPr lang="en-US" altLang="ko-KR" sz="1200"/>
              <a:t>=&gt; </a:t>
            </a:r>
            <a:r>
              <a:rPr lang="ko-KR" altLang="en-US" sz="1200"/>
              <a:t>스킬과 역량에 대한 모호한 구분 등 비판도 직면 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BB2D109-6687-4667-85B9-1F84C032760B}"/>
              </a:ext>
            </a:extLst>
          </p:cNvPr>
          <p:cNvSpPr/>
          <p:nvPr/>
        </p:nvSpPr>
        <p:spPr>
          <a:xfrm>
            <a:off x="436899" y="251298"/>
            <a:ext cx="1621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3273" hangingPunct="0">
              <a:buSzPct val="100000"/>
            </a:pPr>
            <a:r>
              <a:rPr lang="en-US" altLang="ko-KR" sz="1200" b="1" spc="-82"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004D86"/>
                    </a:gs>
                  </a:gsLst>
                  <a:lin ang="5400000" scaled="0"/>
                </a:gradFill>
                <a:latin typeface="맑은 고딕" panose="020F0502020204030204"/>
                <a:ea typeface="맑은 고딕" panose="020B0503020000020004" pitchFamily="50" charset="-127"/>
              </a:rPr>
              <a:t>ORIENTATION</a:t>
            </a:r>
            <a:endParaRPr lang="ko-KR" altLang="en-US" sz="1200" b="1" spc="-82" dirty="0"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004D86"/>
                  </a:gs>
                </a:gsLst>
                <a:lin ang="5400000" scaled="0"/>
              </a:gra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5" name="Shape 9">
            <a:extLst>
              <a:ext uri="{FF2B5EF4-FFF2-40B4-BE49-F238E27FC236}">
                <a16:creationId xmlns:a16="http://schemas.microsoft.com/office/drawing/2014/main" id="{9029D15D-0DE9-B063-389E-EB30E412F153}"/>
              </a:ext>
            </a:extLst>
          </p:cNvPr>
          <p:cNvSpPr/>
          <p:nvPr/>
        </p:nvSpPr>
        <p:spPr>
          <a:xfrm>
            <a:off x="583489" y="2621283"/>
            <a:ext cx="2769311" cy="3810305"/>
          </a:xfrm>
          <a:prstGeom prst="roundRect">
            <a:avLst>
              <a:gd name="adj" fmla="val 260"/>
            </a:avLst>
          </a:prstGeom>
          <a:solidFill>
            <a:srgbClr val="FFFFFF"/>
          </a:solidFill>
          <a:ln w="50800">
            <a:solidFill>
              <a:srgbClr val="003366"/>
            </a:solidFill>
            <a:prstDash val="solid"/>
          </a:ln>
          <a:effectLst>
            <a:outerShdw blurRad="635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6F43AA-E9BE-6706-7473-64A289C3CC01}"/>
              </a:ext>
            </a:extLst>
          </p:cNvPr>
          <p:cNvSpPr txBox="1"/>
          <p:nvPr/>
        </p:nvSpPr>
        <p:spPr>
          <a:xfrm>
            <a:off x="783234" y="3005060"/>
            <a:ext cx="23698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800" b="1">
                <a:latin typeface="+mn-ea"/>
              </a:rPr>
              <a:t>교수자와 학습자의 </a:t>
            </a:r>
            <a:endParaRPr lang="en-US" altLang="ko-KR" sz="1800" b="1">
              <a:latin typeface="+mn-ea"/>
            </a:endParaRPr>
          </a:p>
          <a:p>
            <a:pPr algn="ctr"/>
            <a:r>
              <a:rPr lang="ko-KR" altLang="en-US" sz="1800" b="1">
                <a:latin typeface="+mn-ea"/>
              </a:rPr>
              <a:t>변화 필요</a:t>
            </a:r>
          </a:p>
        </p:txBody>
      </p:sp>
      <p:sp>
        <p:nvSpPr>
          <p:cNvPr id="9" name="Shape 16">
            <a:extLst>
              <a:ext uri="{FF2B5EF4-FFF2-40B4-BE49-F238E27FC236}">
                <a16:creationId xmlns:a16="http://schemas.microsoft.com/office/drawing/2014/main" id="{7CC35140-3576-B3AF-46E3-640F4A705BF7}"/>
              </a:ext>
            </a:extLst>
          </p:cNvPr>
          <p:cNvSpPr/>
          <p:nvPr/>
        </p:nvSpPr>
        <p:spPr>
          <a:xfrm>
            <a:off x="721817" y="4155440"/>
            <a:ext cx="2492654" cy="2182064"/>
          </a:xfrm>
          <a:prstGeom prst="roundRect">
            <a:avLst>
              <a:gd name="adj" fmla="val 5038"/>
            </a:avLst>
          </a:prstGeom>
          <a:solidFill>
            <a:schemeClr val="bg1">
              <a:lumMod val="95000"/>
            </a:schemeClr>
          </a:solidFill>
          <a:ln/>
        </p:spPr>
        <p:txBody>
          <a:bodyPr/>
          <a:lstStyle/>
          <a:p>
            <a:r>
              <a:rPr lang="ko-KR" altLang="en-US" sz="1200" b="1">
                <a:solidFill>
                  <a:srgbClr val="000000"/>
                </a:solidFill>
                <a:latin typeface="+mn-ea"/>
              </a:rPr>
              <a:t>교수자</a:t>
            </a:r>
            <a:r>
              <a:rPr lang="ko-KR" altLang="en-US" sz="1200">
                <a:solidFill>
                  <a:srgbClr val="000000"/>
                </a:solidFill>
                <a:latin typeface="+mn-ea"/>
              </a:rPr>
              <a:t>는 지식 전달자</a:t>
            </a:r>
            <a:r>
              <a:rPr lang="en-US" altLang="ko-KR" sz="120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>
                <a:solidFill>
                  <a:srgbClr val="000000"/>
                </a:solidFill>
                <a:latin typeface="+mn-ea"/>
              </a:rPr>
              <a:t>가르치는 전수자에서 </a:t>
            </a:r>
            <a:endParaRPr lang="en-US" altLang="ko-KR" sz="1200">
              <a:solidFill>
                <a:srgbClr val="000000"/>
              </a:solidFill>
              <a:latin typeface="+mn-ea"/>
            </a:endParaRPr>
          </a:p>
          <a:p>
            <a:r>
              <a:rPr lang="ko-KR" altLang="en-US" sz="1200">
                <a:solidFill>
                  <a:srgbClr val="000000"/>
                </a:solidFill>
                <a:latin typeface="+mn-ea"/>
              </a:rPr>
              <a:t>코치</a:t>
            </a:r>
            <a:r>
              <a:rPr lang="en-US" altLang="ko-KR" sz="120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>
                <a:solidFill>
                  <a:srgbClr val="000000"/>
                </a:solidFill>
                <a:latin typeface="+mn-ea"/>
              </a:rPr>
              <a:t>멘토</a:t>
            </a:r>
            <a:r>
              <a:rPr lang="en-US" altLang="ko-KR" sz="120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>
                <a:solidFill>
                  <a:srgbClr val="000000"/>
                </a:solidFill>
                <a:latin typeface="+mn-ea"/>
              </a:rPr>
              <a:t>퍼실리테이터</a:t>
            </a:r>
            <a:r>
              <a:rPr lang="en-US" altLang="ko-KR" sz="120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>
                <a:solidFill>
                  <a:srgbClr val="000000"/>
                </a:solidFill>
                <a:latin typeface="+mn-ea"/>
              </a:rPr>
              <a:t>조력자로 역할을 전환</a:t>
            </a:r>
            <a:endParaRPr lang="en-US" altLang="ko-KR" sz="1200">
              <a:solidFill>
                <a:srgbClr val="000000"/>
              </a:solidFill>
              <a:latin typeface="+mn-ea"/>
            </a:endParaRPr>
          </a:p>
          <a:p>
            <a:endParaRPr lang="en-US" altLang="ko-KR" sz="1200">
              <a:solidFill>
                <a:srgbClr val="000000"/>
              </a:solidFill>
              <a:latin typeface="+mn-ea"/>
            </a:endParaRPr>
          </a:p>
          <a:p>
            <a:r>
              <a:rPr lang="ko-KR" altLang="en-US" sz="1200" b="1">
                <a:solidFill>
                  <a:srgbClr val="000000"/>
                </a:solidFill>
                <a:latin typeface="+mn-ea"/>
              </a:rPr>
              <a:t>학습자</a:t>
            </a:r>
            <a:r>
              <a:rPr lang="ko-KR" altLang="en-US" sz="1200">
                <a:solidFill>
                  <a:srgbClr val="000000"/>
                </a:solidFill>
                <a:latin typeface="+mn-ea"/>
              </a:rPr>
              <a:t>는 지식 수용자</a:t>
            </a:r>
            <a:r>
              <a:rPr lang="en-US" altLang="ko-KR" sz="120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>
                <a:solidFill>
                  <a:srgbClr val="000000"/>
                </a:solidFill>
                <a:latin typeface="+mn-ea"/>
              </a:rPr>
              <a:t>수동적 수험생에서 스스로 배우는 자</a:t>
            </a:r>
            <a:r>
              <a:rPr lang="en-US" altLang="ko-KR" sz="120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200">
                <a:solidFill>
                  <a:srgbClr val="000000"/>
                </a:solidFill>
                <a:latin typeface="+mn-ea"/>
              </a:rPr>
              <a:t>자율적 개척자로 자세를 재정립</a:t>
            </a:r>
            <a:r>
              <a:rPr lang="en-US" altLang="ko-KR" sz="1200">
                <a:solidFill>
                  <a:srgbClr val="000000"/>
                </a:solidFill>
                <a:latin typeface="+mn-ea"/>
              </a:rPr>
              <a:t> </a:t>
            </a:r>
            <a:endParaRPr lang="ko-KR" altLang="en-US" sz="1200">
              <a:latin typeface="+mn-ea"/>
            </a:endParaRPr>
          </a:p>
          <a:p>
            <a:endParaRPr lang="ko-KR" altLang="en-US">
              <a:latin typeface="+mn-ea"/>
            </a:endParaRPr>
          </a:p>
        </p:txBody>
      </p:sp>
      <p:pic>
        <p:nvPicPr>
          <p:cNvPr id="10" name="Image 0" descr="preencoded.png">
            <a:extLst>
              <a:ext uri="{FF2B5EF4-FFF2-40B4-BE49-F238E27FC236}">
                <a16:creationId xmlns:a16="http://schemas.microsoft.com/office/drawing/2014/main" id="{17E47F74-3067-521E-E9EB-3420E607FE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891791" y="3750710"/>
            <a:ext cx="152705" cy="152705"/>
          </a:xfrm>
          <a:prstGeom prst="rect">
            <a:avLst/>
          </a:prstGeom>
        </p:spPr>
      </p:pic>
      <p:sp>
        <p:nvSpPr>
          <p:cNvPr id="11" name="Shape 9">
            <a:extLst>
              <a:ext uri="{FF2B5EF4-FFF2-40B4-BE49-F238E27FC236}">
                <a16:creationId xmlns:a16="http://schemas.microsoft.com/office/drawing/2014/main" id="{FF49C592-E520-78FC-D722-B5AE9327F5E3}"/>
              </a:ext>
            </a:extLst>
          </p:cNvPr>
          <p:cNvSpPr/>
          <p:nvPr/>
        </p:nvSpPr>
        <p:spPr>
          <a:xfrm>
            <a:off x="3568344" y="2621283"/>
            <a:ext cx="2769311" cy="3810305"/>
          </a:xfrm>
          <a:prstGeom prst="roundRect">
            <a:avLst>
              <a:gd name="adj" fmla="val 260"/>
            </a:avLst>
          </a:prstGeom>
          <a:solidFill>
            <a:srgbClr val="FFFFFF"/>
          </a:solidFill>
          <a:ln w="50800">
            <a:solidFill>
              <a:srgbClr val="003366"/>
            </a:solidFill>
            <a:prstDash val="solid"/>
          </a:ln>
          <a:effectLst>
            <a:outerShdw blurRad="635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2816F6-002A-3CF3-2AC9-64CC99AA87C8}"/>
              </a:ext>
            </a:extLst>
          </p:cNvPr>
          <p:cNvSpPr txBox="1"/>
          <p:nvPr/>
        </p:nvSpPr>
        <p:spPr>
          <a:xfrm>
            <a:off x="3768089" y="3005060"/>
            <a:ext cx="23698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800" b="1">
                <a:latin typeface="+mn-ea"/>
              </a:rPr>
              <a:t>디지털원주민의 </a:t>
            </a:r>
            <a:endParaRPr lang="en-US" altLang="ko-KR" sz="1800" b="1">
              <a:latin typeface="+mn-ea"/>
            </a:endParaRPr>
          </a:p>
          <a:p>
            <a:pPr algn="ctr"/>
            <a:r>
              <a:rPr lang="ko-KR" altLang="en-US" sz="1800" b="1">
                <a:latin typeface="+mn-ea"/>
              </a:rPr>
              <a:t>특성 필요</a:t>
            </a:r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0DDFAE26-43EE-4724-3321-12609C20693F}"/>
              </a:ext>
            </a:extLst>
          </p:cNvPr>
          <p:cNvSpPr/>
          <p:nvPr/>
        </p:nvSpPr>
        <p:spPr>
          <a:xfrm>
            <a:off x="3706672" y="4155440"/>
            <a:ext cx="2492654" cy="2182064"/>
          </a:xfrm>
          <a:prstGeom prst="roundRect">
            <a:avLst>
              <a:gd name="adj" fmla="val 5038"/>
            </a:avLst>
          </a:prstGeom>
          <a:solidFill>
            <a:schemeClr val="bg1">
              <a:lumMod val="95000"/>
            </a:schemeClr>
          </a:solidFill>
          <a:ln/>
        </p:spPr>
        <p:txBody>
          <a:bodyPr/>
          <a:lstStyle/>
          <a:p>
            <a:r>
              <a:rPr lang="ko-KR" altLang="en-US" sz="1200" b="1">
                <a:solidFill>
                  <a:srgbClr val="000000"/>
                </a:solidFill>
                <a:latin typeface="+mn-ea"/>
              </a:rPr>
              <a:t>멀티미디어를 활용</a:t>
            </a:r>
            <a:r>
              <a:rPr lang="ko-KR" altLang="en-US" sz="1200">
                <a:solidFill>
                  <a:srgbClr val="000000"/>
                </a:solidFill>
                <a:latin typeface="+mn-ea"/>
              </a:rPr>
              <a:t>한</a:t>
            </a:r>
            <a:r>
              <a:rPr lang="ko-KR" altLang="en-US" sz="1200" b="1">
                <a:solidFill>
                  <a:srgbClr val="000000"/>
                </a:solidFill>
                <a:latin typeface="+mn-ea"/>
              </a:rPr>
              <a:t> </a:t>
            </a:r>
            <a:r>
              <a:rPr lang="ko-KR" altLang="en-US" sz="1200">
                <a:solidFill>
                  <a:srgbClr val="000000"/>
                </a:solidFill>
                <a:latin typeface="+mn-ea"/>
              </a:rPr>
              <a:t>학습자 중심의 수업</a:t>
            </a:r>
            <a:endParaRPr lang="en-US" altLang="ko-KR" sz="1200">
              <a:solidFill>
                <a:srgbClr val="000000"/>
              </a:solidFill>
              <a:latin typeface="+mn-ea"/>
            </a:endParaRPr>
          </a:p>
          <a:p>
            <a:endParaRPr lang="en-US" altLang="ko-KR" sz="1200">
              <a:solidFill>
                <a:srgbClr val="000000"/>
              </a:solidFill>
              <a:latin typeface="+mn-ea"/>
            </a:endParaRPr>
          </a:p>
          <a:p>
            <a:r>
              <a:rPr lang="ko-KR" altLang="en-US" sz="1200">
                <a:solidFill>
                  <a:srgbClr val="000000"/>
                </a:solidFill>
                <a:latin typeface="+mn-ea"/>
              </a:rPr>
              <a:t>창의적 활동과 자유롭게 </a:t>
            </a:r>
            <a:r>
              <a:rPr lang="ko-KR" altLang="en-US" sz="1200" b="1">
                <a:solidFill>
                  <a:srgbClr val="000000"/>
                </a:solidFill>
                <a:latin typeface="+mn-ea"/>
              </a:rPr>
              <a:t>토론할 수 있는 교육 환경</a:t>
            </a:r>
            <a:r>
              <a:rPr lang="ko-KR" altLang="en-US" sz="1200">
                <a:solidFill>
                  <a:srgbClr val="000000"/>
                </a:solidFill>
                <a:latin typeface="+mn-ea"/>
              </a:rPr>
              <a:t> 제공</a:t>
            </a:r>
            <a:endParaRPr lang="en-US" altLang="ko-KR" sz="1200">
              <a:solidFill>
                <a:srgbClr val="000000"/>
              </a:solidFill>
              <a:latin typeface="+mn-ea"/>
            </a:endParaRPr>
          </a:p>
          <a:p>
            <a:endParaRPr lang="en-US" altLang="ko-KR" sz="1200">
              <a:solidFill>
                <a:srgbClr val="000000"/>
              </a:solidFill>
              <a:latin typeface="+mn-ea"/>
            </a:endParaRPr>
          </a:p>
          <a:p>
            <a:r>
              <a:rPr lang="ko-KR" altLang="en-US" sz="1200">
                <a:solidFill>
                  <a:srgbClr val="000000"/>
                </a:solidFill>
                <a:latin typeface="+mn-ea"/>
              </a:rPr>
              <a:t>직접 행동하고 협업 가능한 </a:t>
            </a:r>
            <a:r>
              <a:rPr lang="ko-KR" altLang="en-US" sz="1200" b="1">
                <a:solidFill>
                  <a:srgbClr val="000000"/>
                </a:solidFill>
                <a:latin typeface="+mn-ea"/>
              </a:rPr>
              <a:t>체험적 창의수업 </a:t>
            </a:r>
            <a:r>
              <a:rPr lang="ko-KR" altLang="en-US" sz="1200">
                <a:solidFill>
                  <a:srgbClr val="000000"/>
                </a:solidFill>
                <a:latin typeface="+mn-ea"/>
              </a:rPr>
              <a:t>요청</a:t>
            </a:r>
            <a:r>
              <a:rPr lang="en-US" altLang="ko-KR" sz="120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200">
                <a:latin typeface="+mn-e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류태호</a:t>
            </a:r>
            <a:r>
              <a:rPr lang="en-US" altLang="ko-KR" sz="1200">
                <a:latin typeface="+mn-e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2017</a:t>
            </a:r>
            <a:r>
              <a:rPr lang="en-US" altLang="ko-KR" sz="1200">
                <a:solidFill>
                  <a:srgbClr val="000000"/>
                </a:solidFill>
                <a:latin typeface="+mn-ea"/>
              </a:rPr>
              <a:t>).</a:t>
            </a:r>
            <a:endParaRPr lang="ko-KR" altLang="en-US" sz="1200">
              <a:latin typeface="+mn-ea"/>
            </a:endParaRPr>
          </a:p>
          <a:p>
            <a:endParaRPr lang="ko-KR" altLang="en-US">
              <a:latin typeface="+mn-ea"/>
            </a:endParaRPr>
          </a:p>
        </p:txBody>
      </p:sp>
      <p:pic>
        <p:nvPicPr>
          <p:cNvPr id="22" name="Image 0" descr="preencoded.png">
            <a:extLst>
              <a:ext uri="{FF2B5EF4-FFF2-40B4-BE49-F238E27FC236}">
                <a16:creationId xmlns:a16="http://schemas.microsoft.com/office/drawing/2014/main" id="{282CFDBC-D1E4-1B62-12FE-2AC9886C97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876646" y="3750710"/>
            <a:ext cx="152705" cy="152705"/>
          </a:xfrm>
          <a:prstGeom prst="rect">
            <a:avLst/>
          </a:prstGeom>
        </p:spPr>
      </p:pic>
      <p:sp>
        <p:nvSpPr>
          <p:cNvPr id="23" name="Shape 9">
            <a:extLst>
              <a:ext uri="{FF2B5EF4-FFF2-40B4-BE49-F238E27FC236}">
                <a16:creationId xmlns:a16="http://schemas.microsoft.com/office/drawing/2014/main" id="{142CAF75-F5FD-4BB4-4F29-2103E4281549}"/>
              </a:ext>
            </a:extLst>
          </p:cNvPr>
          <p:cNvSpPr/>
          <p:nvPr/>
        </p:nvSpPr>
        <p:spPr>
          <a:xfrm>
            <a:off x="6553200" y="2621283"/>
            <a:ext cx="2769311" cy="3810305"/>
          </a:xfrm>
          <a:prstGeom prst="roundRect">
            <a:avLst>
              <a:gd name="adj" fmla="val 260"/>
            </a:avLst>
          </a:prstGeom>
          <a:solidFill>
            <a:srgbClr val="FFFFFF"/>
          </a:solidFill>
          <a:ln w="50800">
            <a:solidFill>
              <a:srgbClr val="003366"/>
            </a:solidFill>
            <a:prstDash val="solid"/>
          </a:ln>
          <a:effectLst>
            <a:outerShdw blurRad="635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250AF1F-F95E-018F-1670-F491053C6FEB}"/>
              </a:ext>
            </a:extLst>
          </p:cNvPr>
          <p:cNvSpPr txBox="1"/>
          <p:nvPr/>
        </p:nvSpPr>
        <p:spPr>
          <a:xfrm>
            <a:off x="6752945" y="3005060"/>
            <a:ext cx="23698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800" b="1">
                <a:latin typeface="+mn-ea"/>
              </a:rPr>
              <a:t>능동적 상호작용</a:t>
            </a:r>
            <a:endParaRPr lang="en-US" altLang="ko-KR" sz="1800" b="1">
              <a:latin typeface="+mn-ea"/>
            </a:endParaRPr>
          </a:p>
          <a:p>
            <a:pPr algn="ctr"/>
            <a:r>
              <a:rPr lang="ko-KR" altLang="en-US" sz="1800" b="1" spc="-150">
                <a:latin typeface="+mn-ea"/>
              </a:rPr>
              <a:t>실제적 학습경험 필요</a:t>
            </a:r>
            <a:endParaRPr lang="ko-KR" altLang="en-US" sz="1800" b="1" spc="-150" dirty="0">
              <a:latin typeface="+mn-ea"/>
            </a:endParaRPr>
          </a:p>
        </p:txBody>
      </p:sp>
      <p:sp>
        <p:nvSpPr>
          <p:cNvPr id="25" name="Shape 16">
            <a:extLst>
              <a:ext uri="{FF2B5EF4-FFF2-40B4-BE49-F238E27FC236}">
                <a16:creationId xmlns:a16="http://schemas.microsoft.com/office/drawing/2014/main" id="{CEF63B0A-36AE-F1FC-4DEC-F0B941EBDECE}"/>
              </a:ext>
            </a:extLst>
          </p:cNvPr>
          <p:cNvSpPr/>
          <p:nvPr/>
        </p:nvSpPr>
        <p:spPr>
          <a:xfrm>
            <a:off x="6691528" y="4155440"/>
            <a:ext cx="2492654" cy="2182064"/>
          </a:xfrm>
          <a:prstGeom prst="roundRect">
            <a:avLst>
              <a:gd name="adj" fmla="val 5038"/>
            </a:avLst>
          </a:prstGeom>
          <a:solidFill>
            <a:schemeClr val="bg1">
              <a:lumMod val="95000"/>
            </a:schemeClr>
          </a:solidFill>
          <a:ln/>
        </p:spPr>
        <p:txBody>
          <a:bodyPr/>
          <a:lstStyle/>
          <a:p>
            <a:r>
              <a:rPr lang="en-US" altLang="ko-KR" sz="1200">
                <a:latin typeface="+mn-ea"/>
              </a:rPr>
              <a:t>OECD</a:t>
            </a:r>
            <a:r>
              <a:rPr lang="ko-KR" altLang="en-US" sz="1200">
                <a:latin typeface="+mn-ea"/>
              </a:rPr>
              <a:t>가 </a:t>
            </a:r>
            <a:r>
              <a:rPr lang="en-US" altLang="ko-KR" sz="1200">
                <a:latin typeface="+mn-ea"/>
              </a:rPr>
              <a:t>DeSeCo 2.0 </a:t>
            </a:r>
            <a:r>
              <a:rPr lang="ko-KR" altLang="en-US" sz="1200">
                <a:latin typeface="+mn-ea"/>
              </a:rPr>
              <a:t>프로젝트에서 제시한 변혁적역량</a:t>
            </a:r>
            <a:r>
              <a:rPr lang="en-US" altLang="ko-KR" sz="1200">
                <a:latin typeface="+mn-ea"/>
              </a:rPr>
              <a:t>(transformative competencies)</a:t>
            </a:r>
            <a:r>
              <a:rPr lang="ko-KR" altLang="en-US" sz="1200">
                <a:latin typeface="+mn-ea"/>
              </a:rPr>
              <a:t>에 주목</a:t>
            </a:r>
            <a:endParaRPr lang="en-US" altLang="ko-KR" sz="1200">
              <a:latin typeface="+mn-ea"/>
            </a:endParaRPr>
          </a:p>
          <a:p>
            <a:endParaRPr lang="en-US" altLang="ko-KR" sz="1200">
              <a:latin typeface="+mn-ea"/>
            </a:endParaRPr>
          </a:p>
          <a:p>
            <a:r>
              <a:rPr lang="en-US" altLang="ko-KR" sz="1200">
                <a:latin typeface="+mn-ea"/>
              </a:rPr>
              <a:t>'</a:t>
            </a:r>
            <a:r>
              <a:rPr lang="ko-KR" altLang="en-US" sz="1200">
                <a:latin typeface="+mn-ea"/>
              </a:rPr>
              <a:t>사회적으로 이질적인 집단에서의 상호작용 능력</a:t>
            </a:r>
            <a:r>
              <a:rPr lang="en-US" altLang="ko-KR" sz="1200">
                <a:latin typeface="+mn-ea"/>
              </a:rPr>
              <a:t>', '</a:t>
            </a:r>
            <a:r>
              <a:rPr lang="ko-KR" altLang="en-US" sz="1200">
                <a:latin typeface="+mn-ea"/>
              </a:rPr>
              <a:t>자율적인 행동 능력</a:t>
            </a:r>
            <a:r>
              <a:rPr lang="en-US" altLang="ko-KR" sz="1200">
                <a:latin typeface="+mn-ea"/>
              </a:rPr>
              <a:t>', '</a:t>
            </a:r>
            <a:r>
              <a:rPr lang="ko-KR" altLang="en-US" sz="1200">
                <a:latin typeface="+mn-ea"/>
              </a:rPr>
              <a:t>여러 도구를 상호적으로 활용하는 능력</a:t>
            </a:r>
            <a:r>
              <a:rPr lang="en-US" altLang="ko-KR" sz="1200">
                <a:latin typeface="+mn-ea"/>
              </a:rPr>
              <a:t>'</a:t>
            </a:r>
            <a:r>
              <a:rPr lang="ko-KR" altLang="en-US" sz="1200">
                <a:latin typeface="+mn-ea"/>
              </a:rPr>
              <a:t>의 세 가지 범주로 </a:t>
            </a:r>
            <a:r>
              <a:rPr lang="en-US" altLang="ko-KR" sz="1200">
                <a:latin typeface="+mn-ea"/>
              </a:rPr>
              <a:t>'</a:t>
            </a:r>
            <a:r>
              <a:rPr lang="ko-KR" altLang="en-US" sz="1200">
                <a:latin typeface="+mn-ea"/>
              </a:rPr>
              <a:t>핵심역량</a:t>
            </a:r>
            <a:r>
              <a:rPr lang="en-US" altLang="ko-KR" sz="1200">
                <a:latin typeface="+mn-ea"/>
              </a:rPr>
              <a:t>'</a:t>
            </a:r>
            <a:r>
              <a:rPr lang="ko-KR" altLang="en-US" sz="1200">
                <a:latin typeface="+mn-ea"/>
              </a:rPr>
              <a:t>을 규명</a:t>
            </a:r>
          </a:p>
          <a:p>
            <a:endParaRPr lang="ko-KR" altLang="en-US">
              <a:latin typeface="+mn-ea"/>
            </a:endParaRPr>
          </a:p>
        </p:txBody>
      </p:sp>
      <p:pic>
        <p:nvPicPr>
          <p:cNvPr id="26" name="Image 0" descr="preencoded.png">
            <a:extLst>
              <a:ext uri="{FF2B5EF4-FFF2-40B4-BE49-F238E27FC236}">
                <a16:creationId xmlns:a16="http://schemas.microsoft.com/office/drawing/2014/main" id="{E4611AA6-E0C7-2D20-B995-C9B35C7A63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861502" y="3750710"/>
            <a:ext cx="152705" cy="152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0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0010B81-F5F1-4B8E-8FBA-D7B56DAE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4078" latinLnBrk="1"/>
            <a:fld id="{562B59FD-5101-4269-9F0E-E2CB88AD9B71}" type="slidenum">
              <a:rPr lang="ko-KR" altLang="en-US" sz="1662" smtClean="0">
                <a:solidFill>
                  <a:prstClr val="white">
                    <a:lumMod val="50000"/>
                  </a:prstClr>
                </a:solidFill>
              </a:rPr>
              <a:pPr defTabSz="844078" latinLnBrk="1"/>
              <a:t>7</a:t>
            </a:fld>
            <a:endParaRPr lang="ko-KR" altLang="en-US" sz="1662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AF3C01-D9A8-4085-8068-6CBB8E0FB287}"/>
              </a:ext>
            </a:extLst>
          </p:cNvPr>
          <p:cNvSpPr txBox="1"/>
          <p:nvPr/>
        </p:nvSpPr>
        <p:spPr>
          <a:xfrm>
            <a:off x="436899" y="520496"/>
            <a:ext cx="835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What is Capstone design?</a:t>
            </a:r>
            <a:endParaRPr lang="ko-KR" alt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02A59664-2DAA-4E4E-B59C-D09FCFD378B0}"/>
              </a:ext>
            </a:extLst>
          </p:cNvPr>
          <p:cNvSpPr/>
          <p:nvPr/>
        </p:nvSpPr>
        <p:spPr>
          <a:xfrm>
            <a:off x="456971" y="1015211"/>
            <a:ext cx="8572983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30191" latinLnBrk="0" hangingPunct="0">
              <a:spcAft>
                <a:spcPct val="16000"/>
              </a:spcAft>
              <a:buSzPct val="100000"/>
            </a:pP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학생 주도 문제해결 팀 프로젝트 학습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94B7467-F9DC-4F66-8D23-3BEC2CC02FB9}"/>
              </a:ext>
            </a:extLst>
          </p:cNvPr>
          <p:cNvSpPr/>
          <p:nvPr/>
        </p:nvSpPr>
        <p:spPr>
          <a:xfrm>
            <a:off x="3056035" y="3473180"/>
            <a:ext cx="64489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ko-K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기업에서 필요로 하는 제품을 학생들 스스로 설계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제작하여 창의성과 실무능력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팀웍능력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리더십 능력을 보유한 전문인력을 양성하는 </a:t>
            </a:r>
            <a:r>
              <a: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실습 위주의 교육프로그램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” _ </a:t>
            </a:r>
            <a:r>
              <a:rPr lang="ko-K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연구재단</a:t>
            </a:r>
            <a:endParaRPr lang="en-US" altLang="ko-K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A81522CA-B50E-44A5-9A7C-22F8313CFC3B}"/>
              </a:ext>
            </a:extLst>
          </p:cNvPr>
          <p:cNvSpPr/>
          <p:nvPr/>
        </p:nvSpPr>
        <p:spPr>
          <a:xfrm>
            <a:off x="3056035" y="4052766"/>
            <a:ext cx="64489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ko-K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공학교육의 핵심으로 전공지식의 표현이 가능하고 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ko-K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년간 습득한 전공능력을 확인하는 과정으로 제품 및 서비스를 설계하며 </a:t>
            </a:r>
            <a:r>
              <a: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개방형 문제 해결 과정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” _ </a:t>
            </a:r>
            <a:r>
              <a:rPr lang="ko-K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브리티시 컬럼비아대학교</a:t>
            </a:r>
            <a:endParaRPr lang="en-US" altLang="ko-K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76CA98B-1DB8-48ED-9B01-B7B536B3215F}"/>
              </a:ext>
            </a:extLst>
          </p:cNvPr>
          <p:cNvSpPr/>
          <p:nvPr/>
        </p:nvSpPr>
        <p:spPr>
          <a:xfrm>
            <a:off x="3105006" y="4559639"/>
            <a:ext cx="64489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ko-K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팀 기반 강의이며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실험실습에서 얻은 지식을 바탕으로 이를 이용한 해결방안을 도출하는 </a:t>
            </a:r>
            <a:r>
              <a:rPr lang="ko-KR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프로젝트형 학습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” _ </a:t>
            </a:r>
            <a:r>
              <a:rPr lang="ko-K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가나자와 공업대학</a:t>
            </a:r>
            <a:endParaRPr lang="en-US" altLang="ko-K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자유형 208">
            <a:extLst>
              <a:ext uri="{FF2B5EF4-FFF2-40B4-BE49-F238E27FC236}">
                <a16:creationId xmlns:a16="http://schemas.microsoft.com/office/drawing/2014/main" id="{78BB1381-7CC7-4F31-AEC8-A1411758F6A1}"/>
              </a:ext>
            </a:extLst>
          </p:cNvPr>
          <p:cNvSpPr/>
          <p:nvPr/>
        </p:nvSpPr>
        <p:spPr>
          <a:xfrm flipV="1">
            <a:off x="471851" y="5548751"/>
            <a:ext cx="273625" cy="141081"/>
          </a:xfrm>
          <a:custGeom>
            <a:avLst/>
            <a:gdLst>
              <a:gd name="connsiteX0" fmla="*/ 347663 w 347663"/>
              <a:gd name="connsiteY0" fmla="*/ 0 h 419100"/>
              <a:gd name="connsiteX1" fmla="*/ 347663 w 347663"/>
              <a:gd name="connsiteY1" fmla="*/ 419100 h 419100"/>
              <a:gd name="connsiteX2" fmla="*/ 0 w 347663"/>
              <a:gd name="connsiteY2" fmla="*/ 76200 h 419100"/>
              <a:gd name="connsiteX3" fmla="*/ 90488 w 347663"/>
              <a:gd name="connsiteY3" fmla="*/ 0 h 419100"/>
              <a:gd name="connsiteX4" fmla="*/ 347663 w 347663"/>
              <a:gd name="connsiteY4" fmla="*/ 0 h 419100"/>
              <a:gd name="connsiteX0" fmla="*/ 347663 w 347663"/>
              <a:gd name="connsiteY0" fmla="*/ 0 h 419100"/>
              <a:gd name="connsiteX1" fmla="*/ 347663 w 347663"/>
              <a:gd name="connsiteY1" fmla="*/ 419100 h 419100"/>
              <a:gd name="connsiteX2" fmla="*/ 0 w 347663"/>
              <a:gd name="connsiteY2" fmla="*/ 76200 h 419100"/>
              <a:gd name="connsiteX3" fmla="*/ 90488 w 347663"/>
              <a:gd name="connsiteY3" fmla="*/ 0 h 419100"/>
              <a:gd name="connsiteX4" fmla="*/ 347663 w 347663"/>
              <a:gd name="connsiteY4" fmla="*/ 0 h 419100"/>
              <a:gd name="connsiteX0" fmla="*/ 347663 w 347663"/>
              <a:gd name="connsiteY0" fmla="*/ 0 h 419100"/>
              <a:gd name="connsiteX1" fmla="*/ 347663 w 347663"/>
              <a:gd name="connsiteY1" fmla="*/ 419100 h 419100"/>
              <a:gd name="connsiteX2" fmla="*/ 0 w 347663"/>
              <a:gd name="connsiteY2" fmla="*/ 76200 h 419100"/>
              <a:gd name="connsiteX3" fmla="*/ 90488 w 347663"/>
              <a:gd name="connsiteY3" fmla="*/ 0 h 419100"/>
              <a:gd name="connsiteX4" fmla="*/ 347663 w 347663"/>
              <a:gd name="connsiteY4" fmla="*/ 0 h 419100"/>
              <a:gd name="connsiteX0" fmla="*/ 300038 w 300038"/>
              <a:gd name="connsiteY0" fmla="*/ 0 h 419100"/>
              <a:gd name="connsiteX1" fmla="*/ 300038 w 300038"/>
              <a:gd name="connsiteY1" fmla="*/ 419100 h 419100"/>
              <a:gd name="connsiteX2" fmla="*/ 0 w 300038"/>
              <a:gd name="connsiteY2" fmla="*/ 76200 h 419100"/>
              <a:gd name="connsiteX3" fmla="*/ 42863 w 300038"/>
              <a:gd name="connsiteY3" fmla="*/ 0 h 419100"/>
              <a:gd name="connsiteX4" fmla="*/ 300038 w 300038"/>
              <a:gd name="connsiteY4" fmla="*/ 0 h 419100"/>
              <a:gd name="connsiteX0" fmla="*/ 347663 w 347663"/>
              <a:gd name="connsiteY0" fmla="*/ 0 h 419100"/>
              <a:gd name="connsiteX1" fmla="*/ 347663 w 347663"/>
              <a:gd name="connsiteY1" fmla="*/ 419100 h 419100"/>
              <a:gd name="connsiteX2" fmla="*/ 0 w 347663"/>
              <a:gd name="connsiteY2" fmla="*/ 76200 h 419100"/>
              <a:gd name="connsiteX3" fmla="*/ 90488 w 347663"/>
              <a:gd name="connsiteY3" fmla="*/ 0 h 419100"/>
              <a:gd name="connsiteX4" fmla="*/ 347663 w 347663"/>
              <a:gd name="connsiteY4" fmla="*/ 0 h 419100"/>
              <a:gd name="connsiteX0" fmla="*/ 347663 w 347663"/>
              <a:gd name="connsiteY0" fmla="*/ 0 h 419100"/>
              <a:gd name="connsiteX1" fmla="*/ 347663 w 347663"/>
              <a:gd name="connsiteY1" fmla="*/ 419100 h 419100"/>
              <a:gd name="connsiteX2" fmla="*/ 95250 w 347663"/>
              <a:gd name="connsiteY2" fmla="*/ 176213 h 419100"/>
              <a:gd name="connsiteX3" fmla="*/ 0 w 347663"/>
              <a:gd name="connsiteY3" fmla="*/ 76200 h 419100"/>
              <a:gd name="connsiteX4" fmla="*/ 90488 w 347663"/>
              <a:gd name="connsiteY4" fmla="*/ 0 h 419100"/>
              <a:gd name="connsiteX5" fmla="*/ 347663 w 347663"/>
              <a:gd name="connsiteY5" fmla="*/ 0 h 419100"/>
              <a:gd name="connsiteX0" fmla="*/ 347663 w 347663"/>
              <a:gd name="connsiteY0" fmla="*/ 0 h 419100"/>
              <a:gd name="connsiteX1" fmla="*/ 347663 w 347663"/>
              <a:gd name="connsiteY1" fmla="*/ 419100 h 419100"/>
              <a:gd name="connsiteX2" fmla="*/ 183356 w 347663"/>
              <a:gd name="connsiteY2" fmla="*/ 97632 h 419100"/>
              <a:gd name="connsiteX3" fmla="*/ 0 w 347663"/>
              <a:gd name="connsiteY3" fmla="*/ 76200 h 419100"/>
              <a:gd name="connsiteX4" fmla="*/ 90488 w 347663"/>
              <a:gd name="connsiteY4" fmla="*/ 0 h 419100"/>
              <a:gd name="connsiteX5" fmla="*/ 347663 w 347663"/>
              <a:gd name="connsiteY5" fmla="*/ 0 h 419100"/>
              <a:gd name="connsiteX0" fmla="*/ 347663 w 347663"/>
              <a:gd name="connsiteY0" fmla="*/ 0 h 419100"/>
              <a:gd name="connsiteX1" fmla="*/ 347663 w 347663"/>
              <a:gd name="connsiteY1" fmla="*/ 419100 h 419100"/>
              <a:gd name="connsiteX2" fmla="*/ 26194 w 347663"/>
              <a:gd name="connsiteY2" fmla="*/ 126207 h 419100"/>
              <a:gd name="connsiteX3" fmla="*/ 0 w 347663"/>
              <a:gd name="connsiteY3" fmla="*/ 76200 h 419100"/>
              <a:gd name="connsiteX4" fmla="*/ 90488 w 347663"/>
              <a:gd name="connsiteY4" fmla="*/ 0 h 419100"/>
              <a:gd name="connsiteX5" fmla="*/ 347663 w 347663"/>
              <a:gd name="connsiteY5" fmla="*/ 0 h 419100"/>
              <a:gd name="connsiteX0" fmla="*/ 347663 w 347663"/>
              <a:gd name="connsiteY0" fmla="*/ 0 h 419100"/>
              <a:gd name="connsiteX1" fmla="*/ 347663 w 347663"/>
              <a:gd name="connsiteY1" fmla="*/ 419100 h 419100"/>
              <a:gd name="connsiteX2" fmla="*/ 11907 w 347663"/>
              <a:gd name="connsiteY2" fmla="*/ 147638 h 419100"/>
              <a:gd name="connsiteX3" fmla="*/ 0 w 347663"/>
              <a:gd name="connsiteY3" fmla="*/ 76200 h 419100"/>
              <a:gd name="connsiteX4" fmla="*/ 90488 w 347663"/>
              <a:gd name="connsiteY4" fmla="*/ 0 h 419100"/>
              <a:gd name="connsiteX5" fmla="*/ 347663 w 347663"/>
              <a:gd name="connsiteY5" fmla="*/ 0 h 419100"/>
              <a:gd name="connsiteX0" fmla="*/ 347663 w 347663"/>
              <a:gd name="connsiteY0" fmla="*/ 0 h 419100"/>
              <a:gd name="connsiteX1" fmla="*/ 347663 w 347663"/>
              <a:gd name="connsiteY1" fmla="*/ 419100 h 419100"/>
              <a:gd name="connsiteX2" fmla="*/ 26194 w 347663"/>
              <a:gd name="connsiteY2" fmla="*/ 142876 h 419100"/>
              <a:gd name="connsiteX3" fmla="*/ 0 w 347663"/>
              <a:gd name="connsiteY3" fmla="*/ 76200 h 419100"/>
              <a:gd name="connsiteX4" fmla="*/ 90488 w 347663"/>
              <a:gd name="connsiteY4" fmla="*/ 0 h 419100"/>
              <a:gd name="connsiteX5" fmla="*/ 347663 w 347663"/>
              <a:gd name="connsiteY5" fmla="*/ 0 h 419100"/>
              <a:gd name="connsiteX0" fmla="*/ 347663 w 347663"/>
              <a:gd name="connsiteY0" fmla="*/ 0 h 419100"/>
              <a:gd name="connsiteX1" fmla="*/ 347663 w 347663"/>
              <a:gd name="connsiteY1" fmla="*/ 419100 h 419100"/>
              <a:gd name="connsiteX2" fmla="*/ 54769 w 347663"/>
              <a:gd name="connsiteY2" fmla="*/ 169069 h 419100"/>
              <a:gd name="connsiteX3" fmla="*/ 0 w 347663"/>
              <a:gd name="connsiteY3" fmla="*/ 76200 h 419100"/>
              <a:gd name="connsiteX4" fmla="*/ 90488 w 347663"/>
              <a:gd name="connsiteY4" fmla="*/ 0 h 419100"/>
              <a:gd name="connsiteX5" fmla="*/ 347663 w 347663"/>
              <a:gd name="connsiteY5" fmla="*/ 0 h 419100"/>
              <a:gd name="connsiteX0" fmla="*/ 347663 w 347663"/>
              <a:gd name="connsiteY0" fmla="*/ 0 h 419100"/>
              <a:gd name="connsiteX1" fmla="*/ 347663 w 347663"/>
              <a:gd name="connsiteY1" fmla="*/ 419100 h 419100"/>
              <a:gd name="connsiteX2" fmla="*/ 54769 w 347663"/>
              <a:gd name="connsiteY2" fmla="*/ 169069 h 419100"/>
              <a:gd name="connsiteX3" fmla="*/ 0 w 347663"/>
              <a:gd name="connsiteY3" fmla="*/ 76200 h 419100"/>
              <a:gd name="connsiteX4" fmla="*/ 90488 w 347663"/>
              <a:gd name="connsiteY4" fmla="*/ 0 h 419100"/>
              <a:gd name="connsiteX5" fmla="*/ 347663 w 347663"/>
              <a:gd name="connsiteY5" fmla="*/ 0 h 419100"/>
              <a:gd name="connsiteX0" fmla="*/ 347663 w 347663"/>
              <a:gd name="connsiteY0" fmla="*/ 0 h 419100"/>
              <a:gd name="connsiteX1" fmla="*/ 347663 w 347663"/>
              <a:gd name="connsiteY1" fmla="*/ 419100 h 419100"/>
              <a:gd name="connsiteX2" fmla="*/ 30957 w 347663"/>
              <a:gd name="connsiteY2" fmla="*/ 147638 h 419100"/>
              <a:gd name="connsiteX3" fmla="*/ 0 w 347663"/>
              <a:gd name="connsiteY3" fmla="*/ 76200 h 419100"/>
              <a:gd name="connsiteX4" fmla="*/ 90488 w 347663"/>
              <a:gd name="connsiteY4" fmla="*/ 0 h 419100"/>
              <a:gd name="connsiteX5" fmla="*/ 347663 w 347663"/>
              <a:gd name="connsiteY5" fmla="*/ 0 h 419100"/>
              <a:gd name="connsiteX0" fmla="*/ 347663 w 347663"/>
              <a:gd name="connsiteY0" fmla="*/ 0 h 419100"/>
              <a:gd name="connsiteX1" fmla="*/ 347663 w 347663"/>
              <a:gd name="connsiteY1" fmla="*/ 419100 h 419100"/>
              <a:gd name="connsiteX2" fmla="*/ 30957 w 347663"/>
              <a:gd name="connsiteY2" fmla="*/ 147638 h 419100"/>
              <a:gd name="connsiteX3" fmla="*/ 0 w 347663"/>
              <a:gd name="connsiteY3" fmla="*/ 76200 h 419100"/>
              <a:gd name="connsiteX4" fmla="*/ 90488 w 347663"/>
              <a:gd name="connsiteY4" fmla="*/ 0 h 419100"/>
              <a:gd name="connsiteX5" fmla="*/ 347663 w 347663"/>
              <a:gd name="connsiteY5" fmla="*/ 0 h 419100"/>
              <a:gd name="connsiteX0" fmla="*/ 347663 w 347663"/>
              <a:gd name="connsiteY0" fmla="*/ 0 h 419100"/>
              <a:gd name="connsiteX1" fmla="*/ 347663 w 347663"/>
              <a:gd name="connsiteY1" fmla="*/ 419100 h 419100"/>
              <a:gd name="connsiteX2" fmla="*/ 23813 w 347663"/>
              <a:gd name="connsiteY2" fmla="*/ 123825 h 419100"/>
              <a:gd name="connsiteX3" fmla="*/ 0 w 347663"/>
              <a:gd name="connsiteY3" fmla="*/ 76200 h 419100"/>
              <a:gd name="connsiteX4" fmla="*/ 90488 w 347663"/>
              <a:gd name="connsiteY4" fmla="*/ 0 h 419100"/>
              <a:gd name="connsiteX5" fmla="*/ 347663 w 347663"/>
              <a:gd name="connsiteY5" fmla="*/ 0 h 419100"/>
              <a:gd name="connsiteX0" fmla="*/ 347663 w 347663"/>
              <a:gd name="connsiteY0" fmla="*/ 0 h 419100"/>
              <a:gd name="connsiteX1" fmla="*/ 347663 w 347663"/>
              <a:gd name="connsiteY1" fmla="*/ 419100 h 419100"/>
              <a:gd name="connsiteX2" fmla="*/ 23813 w 347663"/>
              <a:gd name="connsiteY2" fmla="*/ 123825 h 419100"/>
              <a:gd name="connsiteX3" fmla="*/ 0 w 347663"/>
              <a:gd name="connsiteY3" fmla="*/ 76200 h 419100"/>
              <a:gd name="connsiteX4" fmla="*/ 90488 w 347663"/>
              <a:gd name="connsiteY4" fmla="*/ 0 h 419100"/>
              <a:gd name="connsiteX5" fmla="*/ 347663 w 347663"/>
              <a:gd name="connsiteY5" fmla="*/ 0 h 419100"/>
              <a:gd name="connsiteX0" fmla="*/ 347663 w 347663"/>
              <a:gd name="connsiteY0" fmla="*/ 0 h 419100"/>
              <a:gd name="connsiteX1" fmla="*/ 347663 w 347663"/>
              <a:gd name="connsiteY1" fmla="*/ 419100 h 419100"/>
              <a:gd name="connsiteX2" fmla="*/ 50007 w 347663"/>
              <a:gd name="connsiteY2" fmla="*/ 166688 h 419100"/>
              <a:gd name="connsiteX3" fmla="*/ 0 w 347663"/>
              <a:gd name="connsiteY3" fmla="*/ 76200 h 419100"/>
              <a:gd name="connsiteX4" fmla="*/ 90488 w 347663"/>
              <a:gd name="connsiteY4" fmla="*/ 0 h 419100"/>
              <a:gd name="connsiteX5" fmla="*/ 347663 w 347663"/>
              <a:gd name="connsiteY5" fmla="*/ 0 h 419100"/>
              <a:gd name="connsiteX0" fmla="*/ 347663 w 347663"/>
              <a:gd name="connsiteY0" fmla="*/ 0 h 419100"/>
              <a:gd name="connsiteX1" fmla="*/ 347663 w 347663"/>
              <a:gd name="connsiteY1" fmla="*/ 419100 h 419100"/>
              <a:gd name="connsiteX2" fmla="*/ 50007 w 347663"/>
              <a:gd name="connsiteY2" fmla="*/ 166688 h 419100"/>
              <a:gd name="connsiteX3" fmla="*/ 0 w 347663"/>
              <a:gd name="connsiteY3" fmla="*/ 76200 h 419100"/>
              <a:gd name="connsiteX4" fmla="*/ 90488 w 347663"/>
              <a:gd name="connsiteY4" fmla="*/ 0 h 419100"/>
              <a:gd name="connsiteX5" fmla="*/ 347663 w 347663"/>
              <a:gd name="connsiteY5" fmla="*/ 0 h 419100"/>
              <a:gd name="connsiteX0" fmla="*/ 347663 w 347663"/>
              <a:gd name="connsiteY0" fmla="*/ 0 h 419100"/>
              <a:gd name="connsiteX1" fmla="*/ 347663 w 347663"/>
              <a:gd name="connsiteY1" fmla="*/ 419100 h 419100"/>
              <a:gd name="connsiteX2" fmla="*/ 50007 w 347663"/>
              <a:gd name="connsiteY2" fmla="*/ 166688 h 419100"/>
              <a:gd name="connsiteX3" fmla="*/ 0 w 347663"/>
              <a:gd name="connsiteY3" fmla="*/ 76200 h 419100"/>
              <a:gd name="connsiteX4" fmla="*/ 90488 w 347663"/>
              <a:gd name="connsiteY4" fmla="*/ 0 h 419100"/>
              <a:gd name="connsiteX5" fmla="*/ 347663 w 347663"/>
              <a:gd name="connsiteY5" fmla="*/ 0 h 419100"/>
              <a:gd name="connsiteX0" fmla="*/ 347663 w 347663"/>
              <a:gd name="connsiteY0" fmla="*/ 0 h 419100"/>
              <a:gd name="connsiteX1" fmla="*/ 347663 w 347663"/>
              <a:gd name="connsiteY1" fmla="*/ 419100 h 419100"/>
              <a:gd name="connsiteX2" fmla="*/ 26194 w 347663"/>
              <a:gd name="connsiteY2" fmla="*/ 140494 h 419100"/>
              <a:gd name="connsiteX3" fmla="*/ 0 w 347663"/>
              <a:gd name="connsiteY3" fmla="*/ 76200 h 419100"/>
              <a:gd name="connsiteX4" fmla="*/ 90488 w 347663"/>
              <a:gd name="connsiteY4" fmla="*/ 0 h 419100"/>
              <a:gd name="connsiteX5" fmla="*/ 347663 w 347663"/>
              <a:gd name="connsiteY5" fmla="*/ 0 h 419100"/>
              <a:gd name="connsiteX0" fmla="*/ 347663 w 347663"/>
              <a:gd name="connsiteY0" fmla="*/ 0 h 419100"/>
              <a:gd name="connsiteX1" fmla="*/ 347663 w 347663"/>
              <a:gd name="connsiteY1" fmla="*/ 419100 h 419100"/>
              <a:gd name="connsiteX2" fmla="*/ 26194 w 347663"/>
              <a:gd name="connsiteY2" fmla="*/ 140494 h 419100"/>
              <a:gd name="connsiteX3" fmla="*/ 0 w 347663"/>
              <a:gd name="connsiteY3" fmla="*/ 76200 h 419100"/>
              <a:gd name="connsiteX4" fmla="*/ 90488 w 347663"/>
              <a:gd name="connsiteY4" fmla="*/ 0 h 419100"/>
              <a:gd name="connsiteX5" fmla="*/ 347663 w 347663"/>
              <a:gd name="connsiteY5" fmla="*/ 0 h 419100"/>
              <a:gd name="connsiteX0" fmla="*/ 347663 w 347663"/>
              <a:gd name="connsiteY0" fmla="*/ 0 h 419100"/>
              <a:gd name="connsiteX1" fmla="*/ 347663 w 347663"/>
              <a:gd name="connsiteY1" fmla="*/ 419100 h 419100"/>
              <a:gd name="connsiteX2" fmla="*/ 26194 w 347663"/>
              <a:gd name="connsiteY2" fmla="*/ 140494 h 419100"/>
              <a:gd name="connsiteX3" fmla="*/ 0 w 347663"/>
              <a:gd name="connsiteY3" fmla="*/ 76200 h 419100"/>
              <a:gd name="connsiteX4" fmla="*/ 90488 w 347663"/>
              <a:gd name="connsiteY4" fmla="*/ 0 h 419100"/>
              <a:gd name="connsiteX5" fmla="*/ 347663 w 347663"/>
              <a:gd name="connsiteY5" fmla="*/ 0 h 419100"/>
              <a:gd name="connsiteX0" fmla="*/ 347663 w 347663"/>
              <a:gd name="connsiteY0" fmla="*/ 0 h 419100"/>
              <a:gd name="connsiteX1" fmla="*/ 347663 w 347663"/>
              <a:gd name="connsiteY1" fmla="*/ 419100 h 419100"/>
              <a:gd name="connsiteX2" fmla="*/ 26194 w 347663"/>
              <a:gd name="connsiteY2" fmla="*/ 140494 h 419100"/>
              <a:gd name="connsiteX3" fmla="*/ 0 w 347663"/>
              <a:gd name="connsiteY3" fmla="*/ 76200 h 419100"/>
              <a:gd name="connsiteX4" fmla="*/ 90488 w 347663"/>
              <a:gd name="connsiteY4" fmla="*/ 0 h 419100"/>
              <a:gd name="connsiteX5" fmla="*/ 347663 w 347663"/>
              <a:gd name="connsiteY5" fmla="*/ 0 h 419100"/>
              <a:gd name="connsiteX0" fmla="*/ 347663 w 347663"/>
              <a:gd name="connsiteY0" fmla="*/ 0 h 419100"/>
              <a:gd name="connsiteX1" fmla="*/ 347663 w 347663"/>
              <a:gd name="connsiteY1" fmla="*/ 419100 h 419100"/>
              <a:gd name="connsiteX2" fmla="*/ 26194 w 347663"/>
              <a:gd name="connsiteY2" fmla="*/ 140494 h 419100"/>
              <a:gd name="connsiteX3" fmla="*/ 0 w 347663"/>
              <a:gd name="connsiteY3" fmla="*/ 76200 h 419100"/>
              <a:gd name="connsiteX4" fmla="*/ 90488 w 347663"/>
              <a:gd name="connsiteY4" fmla="*/ 0 h 419100"/>
              <a:gd name="connsiteX5" fmla="*/ 347663 w 347663"/>
              <a:gd name="connsiteY5" fmla="*/ 0 h 419100"/>
              <a:gd name="connsiteX0" fmla="*/ 347663 w 347663"/>
              <a:gd name="connsiteY0" fmla="*/ 0 h 419100"/>
              <a:gd name="connsiteX1" fmla="*/ 347663 w 347663"/>
              <a:gd name="connsiteY1" fmla="*/ 419100 h 419100"/>
              <a:gd name="connsiteX2" fmla="*/ 26194 w 347663"/>
              <a:gd name="connsiteY2" fmla="*/ 140494 h 419100"/>
              <a:gd name="connsiteX3" fmla="*/ 0 w 347663"/>
              <a:gd name="connsiteY3" fmla="*/ 76200 h 419100"/>
              <a:gd name="connsiteX4" fmla="*/ 90488 w 347663"/>
              <a:gd name="connsiteY4" fmla="*/ 0 h 419100"/>
              <a:gd name="connsiteX5" fmla="*/ 347663 w 347663"/>
              <a:gd name="connsiteY5" fmla="*/ 0 h 419100"/>
              <a:gd name="connsiteX0" fmla="*/ 347663 w 353821"/>
              <a:gd name="connsiteY0" fmla="*/ 0 h 211778"/>
              <a:gd name="connsiteX1" fmla="*/ 353821 w 353821"/>
              <a:gd name="connsiteY1" fmla="*/ 211778 h 211778"/>
              <a:gd name="connsiteX2" fmla="*/ 26194 w 353821"/>
              <a:gd name="connsiteY2" fmla="*/ 140494 h 211778"/>
              <a:gd name="connsiteX3" fmla="*/ 0 w 353821"/>
              <a:gd name="connsiteY3" fmla="*/ 76200 h 211778"/>
              <a:gd name="connsiteX4" fmla="*/ 90488 w 353821"/>
              <a:gd name="connsiteY4" fmla="*/ 0 h 211778"/>
              <a:gd name="connsiteX5" fmla="*/ 347663 w 353821"/>
              <a:gd name="connsiteY5" fmla="*/ 0 h 211778"/>
              <a:gd name="connsiteX0" fmla="*/ 347663 w 353821"/>
              <a:gd name="connsiteY0" fmla="*/ 0 h 211778"/>
              <a:gd name="connsiteX1" fmla="*/ 353821 w 353821"/>
              <a:gd name="connsiteY1" fmla="*/ 211778 h 211778"/>
              <a:gd name="connsiteX2" fmla="*/ 26194 w 353821"/>
              <a:gd name="connsiteY2" fmla="*/ 140494 h 211778"/>
              <a:gd name="connsiteX3" fmla="*/ 0 w 353821"/>
              <a:gd name="connsiteY3" fmla="*/ 76200 h 211778"/>
              <a:gd name="connsiteX4" fmla="*/ 90488 w 353821"/>
              <a:gd name="connsiteY4" fmla="*/ 0 h 211778"/>
              <a:gd name="connsiteX5" fmla="*/ 347663 w 353821"/>
              <a:gd name="connsiteY5" fmla="*/ 0 h 211778"/>
              <a:gd name="connsiteX0" fmla="*/ 347663 w 353821"/>
              <a:gd name="connsiteY0" fmla="*/ 0 h 212396"/>
              <a:gd name="connsiteX1" fmla="*/ 353821 w 353821"/>
              <a:gd name="connsiteY1" fmla="*/ 211778 h 212396"/>
              <a:gd name="connsiteX2" fmla="*/ 26194 w 353821"/>
              <a:gd name="connsiteY2" fmla="*/ 140494 h 212396"/>
              <a:gd name="connsiteX3" fmla="*/ 0 w 353821"/>
              <a:gd name="connsiteY3" fmla="*/ 76200 h 212396"/>
              <a:gd name="connsiteX4" fmla="*/ 90488 w 353821"/>
              <a:gd name="connsiteY4" fmla="*/ 0 h 212396"/>
              <a:gd name="connsiteX5" fmla="*/ 347663 w 353821"/>
              <a:gd name="connsiteY5" fmla="*/ 0 h 212396"/>
              <a:gd name="connsiteX0" fmla="*/ 347663 w 353821"/>
              <a:gd name="connsiteY0" fmla="*/ 0 h 211778"/>
              <a:gd name="connsiteX1" fmla="*/ 353821 w 353821"/>
              <a:gd name="connsiteY1" fmla="*/ 211778 h 211778"/>
              <a:gd name="connsiteX2" fmla="*/ 26194 w 353821"/>
              <a:gd name="connsiteY2" fmla="*/ 140494 h 211778"/>
              <a:gd name="connsiteX3" fmla="*/ 0 w 353821"/>
              <a:gd name="connsiteY3" fmla="*/ 76200 h 211778"/>
              <a:gd name="connsiteX4" fmla="*/ 90488 w 353821"/>
              <a:gd name="connsiteY4" fmla="*/ 0 h 211778"/>
              <a:gd name="connsiteX5" fmla="*/ 347663 w 353821"/>
              <a:gd name="connsiteY5" fmla="*/ 0 h 211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3821" h="211778">
                <a:moveTo>
                  <a:pt x="347663" y="0"/>
                </a:moveTo>
                <a:lnTo>
                  <a:pt x="353821" y="211778"/>
                </a:lnTo>
                <a:cubicBezTo>
                  <a:pt x="154290" y="208273"/>
                  <a:pt x="90242" y="222640"/>
                  <a:pt x="26194" y="140494"/>
                </a:cubicBezTo>
                <a:cubicBezTo>
                  <a:pt x="7937" y="121444"/>
                  <a:pt x="1587" y="109537"/>
                  <a:pt x="0" y="76200"/>
                </a:cubicBezTo>
                <a:cubicBezTo>
                  <a:pt x="20638" y="5556"/>
                  <a:pt x="53181" y="3969"/>
                  <a:pt x="90488" y="0"/>
                </a:cubicBezTo>
                <a:lnTo>
                  <a:pt x="347663" y="0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96000">
                <a:srgbClr val="00355C"/>
              </a:gs>
            </a:gsLst>
            <a:path path="shape">
              <a:fillToRect l="50000" t="50000" r="50000" b="50000"/>
            </a:path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4" name="모서리가 둥근 직사각형 209">
            <a:extLst>
              <a:ext uri="{FF2B5EF4-FFF2-40B4-BE49-F238E27FC236}">
                <a16:creationId xmlns:a16="http://schemas.microsoft.com/office/drawing/2014/main" id="{5B795D61-AB7B-4824-8A07-E92BC4E45E2C}"/>
              </a:ext>
            </a:extLst>
          </p:cNvPr>
          <p:cNvSpPr/>
          <p:nvPr/>
        </p:nvSpPr>
        <p:spPr>
          <a:xfrm>
            <a:off x="736794" y="5446577"/>
            <a:ext cx="8702649" cy="954984"/>
          </a:xfrm>
          <a:prstGeom prst="roundRect">
            <a:avLst>
              <a:gd name="adj" fmla="val 4400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CB2CBEEF-C2B5-4D5C-9587-5DCB019C210B}"/>
              </a:ext>
            </a:extLst>
          </p:cNvPr>
          <p:cNvGrpSpPr/>
          <p:nvPr/>
        </p:nvGrpSpPr>
        <p:grpSpPr>
          <a:xfrm>
            <a:off x="468765" y="5620032"/>
            <a:ext cx="1227407" cy="627685"/>
            <a:chOff x="687476" y="2445388"/>
            <a:chExt cx="1227407" cy="627685"/>
          </a:xfrm>
        </p:grpSpPr>
        <p:sp>
          <p:nvSpPr>
            <p:cNvPr id="26" name="오각형 217">
              <a:extLst>
                <a:ext uri="{FF2B5EF4-FFF2-40B4-BE49-F238E27FC236}">
                  <a16:creationId xmlns:a16="http://schemas.microsoft.com/office/drawing/2014/main" id="{4B8D97A8-AE6F-448C-8B02-1AC12C869906}"/>
                </a:ext>
              </a:extLst>
            </p:cNvPr>
            <p:cNvSpPr/>
            <p:nvPr/>
          </p:nvSpPr>
          <p:spPr>
            <a:xfrm flipV="1">
              <a:off x="932362" y="2495675"/>
              <a:ext cx="982521" cy="577398"/>
            </a:xfrm>
            <a:prstGeom prst="homePlate">
              <a:avLst>
                <a:gd name="adj" fmla="val 29037"/>
              </a:avLst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8" name="오각형 45">
              <a:extLst>
                <a:ext uri="{FF2B5EF4-FFF2-40B4-BE49-F238E27FC236}">
                  <a16:creationId xmlns:a16="http://schemas.microsoft.com/office/drawing/2014/main" id="{C084F376-74B5-42F9-81B7-C1BA0F5AE440}"/>
                </a:ext>
              </a:extLst>
            </p:cNvPr>
            <p:cNvSpPr/>
            <p:nvPr/>
          </p:nvSpPr>
          <p:spPr>
            <a:xfrm flipV="1">
              <a:off x="687476" y="2445388"/>
              <a:ext cx="518364" cy="627685"/>
            </a:xfrm>
            <a:custGeom>
              <a:avLst/>
              <a:gdLst>
                <a:gd name="connsiteX0" fmla="*/ 0 w 779517"/>
                <a:gd name="connsiteY0" fmla="*/ 0 h 701933"/>
                <a:gd name="connsiteX1" fmla="*/ 779517 w 779517"/>
                <a:gd name="connsiteY1" fmla="*/ 0 h 701933"/>
                <a:gd name="connsiteX2" fmla="*/ 779517 w 779517"/>
                <a:gd name="connsiteY2" fmla="*/ 350967 h 701933"/>
                <a:gd name="connsiteX3" fmla="*/ 779517 w 779517"/>
                <a:gd name="connsiteY3" fmla="*/ 701933 h 701933"/>
                <a:gd name="connsiteX4" fmla="*/ 0 w 779517"/>
                <a:gd name="connsiteY4" fmla="*/ 701933 h 701933"/>
                <a:gd name="connsiteX5" fmla="*/ 0 w 779517"/>
                <a:gd name="connsiteY5" fmla="*/ 0 h 701933"/>
                <a:gd name="connsiteX0" fmla="*/ 0 w 779517"/>
                <a:gd name="connsiteY0" fmla="*/ 0 h 701933"/>
                <a:gd name="connsiteX1" fmla="*/ 123359 w 779517"/>
                <a:gd name="connsiteY1" fmla="*/ 680 h 701933"/>
                <a:gd name="connsiteX2" fmla="*/ 779517 w 779517"/>
                <a:gd name="connsiteY2" fmla="*/ 0 h 701933"/>
                <a:gd name="connsiteX3" fmla="*/ 779517 w 779517"/>
                <a:gd name="connsiteY3" fmla="*/ 350967 h 701933"/>
                <a:gd name="connsiteX4" fmla="*/ 779517 w 779517"/>
                <a:gd name="connsiteY4" fmla="*/ 701933 h 701933"/>
                <a:gd name="connsiteX5" fmla="*/ 0 w 779517"/>
                <a:gd name="connsiteY5" fmla="*/ 701933 h 701933"/>
                <a:gd name="connsiteX6" fmla="*/ 0 w 779517"/>
                <a:gd name="connsiteY6" fmla="*/ 0 h 701933"/>
                <a:gd name="connsiteX0" fmla="*/ 0 w 779517"/>
                <a:gd name="connsiteY0" fmla="*/ 0 h 701933"/>
                <a:gd name="connsiteX1" fmla="*/ 123359 w 779517"/>
                <a:gd name="connsiteY1" fmla="*/ 680 h 701933"/>
                <a:gd name="connsiteX2" fmla="*/ 779517 w 779517"/>
                <a:gd name="connsiteY2" fmla="*/ 0 h 701933"/>
                <a:gd name="connsiteX3" fmla="*/ 779517 w 779517"/>
                <a:gd name="connsiteY3" fmla="*/ 350967 h 701933"/>
                <a:gd name="connsiteX4" fmla="*/ 779517 w 779517"/>
                <a:gd name="connsiteY4" fmla="*/ 701933 h 701933"/>
                <a:gd name="connsiteX5" fmla="*/ 123359 w 779517"/>
                <a:gd name="connsiteY5" fmla="*/ 698386 h 701933"/>
                <a:gd name="connsiteX6" fmla="*/ 0 w 779517"/>
                <a:gd name="connsiteY6" fmla="*/ 701933 h 701933"/>
                <a:gd name="connsiteX7" fmla="*/ 0 w 779517"/>
                <a:gd name="connsiteY7" fmla="*/ 0 h 701933"/>
                <a:gd name="connsiteX0" fmla="*/ 42862 w 779517"/>
                <a:gd name="connsiteY0" fmla="*/ 69056 h 701933"/>
                <a:gd name="connsiteX1" fmla="*/ 123359 w 779517"/>
                <a:gd name="connsiteY1" fmla="*/ 680 h 701933"/>
                <a:gd name="connsiteX2" fmla="*/ 779517 w 779517"/>
                <a:gd name="connsiteY2" fmla="*/ 0 h 701933"/>
                <a:gd name="connsiteX3" fmla="*/ 779517 w 779517"/>
                <a:gd name="connsiteY3" fmla="*/ 350967 h 701933"/>
                <a:gd name="connsiteX4" fmla="*/ 779517 w 779517"/>
                <a:gd name="connsiteY4" fmla="*/ 701933 h 701933"/>
                <a:gd name="connsiteX5" fmla="*/ 123359 w 779517"/>
                <a:gd name="connsiteY5" fmla="*/ 698386 h 701933"/>
                <a:gd name="connsiteX6" fmla="*/ 0 w 779517"/>
                <a:gd name="connsiteY6" fmla="*/ 701933 h 701933"/>
                <a:gd name="connsiteX7" fmla="*/ 42862 w 779517"/>
                <a:gd name="connsiteY7" fmla="*/ 69056 h 701933"/>
                <a:gd name="connsiteX0" fmla="*/ 0 w 736655"/>
                <a:gd name="connsiteY0" fmla="*/ 69056 h 766227"/>
                <a:gd name="connsiteX1" fmla="*/ 80497 w 736655"/>
                <a:gd name="connsiteY1" fmla="*/ 680 h 766227"/>
                <a:gd name="connsiteX2" fmla="*/ 736655 w 736655"/>
                <a:gd name="connsiteY2" fmla="*/ 0 h 766227"/>
                <a:gd name="connsiteX3" fmla="*/ 736655 w 736655"/>
                <a:gd name="connsiteY3" fmla="*/ 350967 h 766227"/>
                <a:gd name="connsiteX4" fmla="*/ 736655 w 736655"/>
                <a:gd name="connsiteY4" fmla="*/ 701933 h 766227"/>
                <a:gd name="connsiteX5" fmla="*/ 80497 w 736655"/>
                <a:gd name="connsiteY5" fmla="*/ 698386 h 766227"/>
                <a:gd name="connsiteX6" fmla="*/ 9525 w 736655"/>
                <a:gd name="connsiteY6" fmla="*/ 766227 h 766227"/>
                <a:gd name="connsiteX7" fmla="*/ 0 w 736655"/>
                <a:gd name="connsiteY7" fmla="*/ 69056 h 766227"/>
                <a:gd name="connsiteX0" fmla="*/ 0 w 736655"/>
                <a:gd name="connsiteY0" fmla="*/ 69056 h 768608"/>
                <a:gd name="connsiteX1" fmla="*/ 80497 w 736655"/>
                <a:gd name="connsiteY1" fmla="*/ 680 h 768608"/>
                <a:gd name="connsiteX2" fmla="*/ 736655 w 736655"/>
                <a:gd name="connsiteY2" fmla="*/ 0 h 768608"/>
                <a:gd name="connsiteX3" fmla="*/ 736655 w 736655"/>
                <a:gd name="connsiteY3" fmla="*/ 350967 h 768608"/>
                <a:gd name="connsiteX4" fmla="*/ 736655 w 736655"/>
                <a:gd name="connsiteY4" fmla="*/ 701933 h 768608"/>
                <a:gd name="connsiteX5" fmla="*/ 80497 w 736655"/>
                <a:gd name="connsiteY5" fmla="*/ 698386 h 768608"/>
                <a:gd name="connsiteX6" fmla="*/ 2381 w 736655"/>
                <a:gd name="connsiteY6" fmla="*/ 768608 h 768608"/>
                <a:gd name="connsiteX7" fmla="*/ 0 w 736655"/>
                <a:gd name="connsiteY7" fmla="*/ 69056 h 768608"/>
                <a:gd name="connsiteX0" fmla="*/ 0 w 736655"/>
                <a:gd name="connsiteY0" fmla="*/ 69056 h 768608"/>
                <a:gd name="connsiteX1" fmla="*/ 80497 w 736655"/>
                <a:gd name="connsiteY1" fmla="*/ 680 h 768608"/>
                <a:gd name="connsiteX2" fmla="*/ 736655 w 736655"/>
                <a:gd name="connsiteY2" fmla="*/ 0 h 768608"/>
                <a:gd name="connsiteX3" fmla="*/ 736655 w 736655"/>
                <a:gd name="connsiteY3" fmla="*/ 350967 h 768608"/>
                <a:gd name="connsiteX4" fmla="*/ 736655 w 736655"/>
                <a:gd name="connsiteY4" fmla="*/ 701933 h 768608"/>
                <a:gd name="connsiteX5" fmla="*/ 80497 w 736655"/>
                <a:gd name="connsiteY5" fmla="*/ 698386 h 768608"/>
                <a:gd name="connsiteX6" fmla="*/ 2381 w 736655"/>
                <a:gd name="connsiteY6" fmla="*/ 768608 h 768608"/>
                <a:gd name="connsiteX7" fmla="*/ 0 w 736655"/>
                <a:gd name="connsiteY7" fmla="*/ 69056 h 768608"/>
                <a:gd name="connsiteX0" fmla="*/ 0 w 736655"/>
                <a:gd name="connsiteY0" fmla="*/ 69056 h 768608"/>
                <a:gd name="connsiteX1" fmla="*/ 80497 w 736655"/>
                <a:gd name="connsiteY1" fmla="*/ 680 h 768608"/>
                <a:gd name="connsiteX2" fmla="*/ 736655 w 736655"/>
                <a:gd name="connsiteY2" fmla="*/ 0 h 768608"/>
                <a:gd name="connsiteX3" fmla="*/ 736655 w 736655"/>
                <a:gd name="connsiteY3" fmla="*/ 350967 h 768608"/>
                <a:gd name="connsiteX4" fmla="*/ 736655 w 736655"/>
                <a:gd name="connsiteY4" fmla="*/ 701933 h 768608"/>
                <a:gd name="connsiteX5" fmla="*/ 80497 w 736655"/>
                <a:gd name="connsiteY5" fmla="*/ 698386 h 768608"/>
                <a:gd name="connsiteX6" fmla="*/ 2381 w 736655"/>
                <a:gd name="connsiteY6" fmla="*/ 768608 h 768608"/>
                <a:gd name="connsiteX7" fmla="*/ 0 w 736655"/>
                <a:gd name="connsiteY7" fmla="*/ 69056 h 768608"/>
                <a:gd name="connsiteX0" fmla="*/ 0 w 736655"/>
                <a:gd name="connsiteY0" fmla="*/ 69056 h 768608"/>
                <a:gd name="connsiteX1" fmla="*/ 80497 w 736655"/>
                <a:gd name="connsiteY1" fmla="*/ 680 h 768608"/>
                <a:gd name="connsiteX2" fmla="*/ 736655 w 736655"/>
                <a:gd name="connsiteY2" fmla="*/ 0 h 768608"/>
                <a:gd name="connsiteX3" fmla="*/ 736655 w 736655"/>
                <a:gd name="connsiteY3" fmla="*/ 350967 h 768608"/>
                <a:gd name="connsiteX4" fmla="*/ 736655 w 736655"/>
                <a:gd name="connsiteY4" fmla="*/ 701933 h 768608"/>
                <a:gd name="connsiteX5" fmla="*/ 80497 w 736655"/>
                <a:gd name="connsiteY5" fmla="*/ 698386 h 768608"/>
                <a:gd name="connsiteX6" fmla="*/ 2381 w 736655"/>
                <a:gd name="connsiteY6" fmla="*/ 768608 h 768608"/>
                <a:gd name="connsiteX7" fmla="*/ 0 w 736655"/>
                <a:gd name="connsiteY7" fmla="*/ 69056 h 768608"/>
                <a:gd name="connsiteX0" fmla="*/ 0 w 736655"/>
                <a:gd name="connsiteY0" fmla="*/ 69056 h 768608"/>
                <a:gd name="connsiteX1" fmla="*/ 80497 w 736655"/>
                <a:gd name="connsiteY1" fmla="*/ 680 h 768608"/>
                <a:gd name="connsiteX2" fmla="*/ 736655 w 736655"/>
                <a:gd name="connsiteY2" fmla="*/ 0 h 768608"/>
                <a:gd name="connsiteX3" fmla="*/ 736655 w 736655"/>
                <a:gd name="connsiteY3" fmla="*/ 350967 h 768608"/>
                <a:gd name="connsiteX4" fmla="*/ 736655 w 736655"/>
                <a:gd name="connsiteY4" fmla="*/ 701933 h 768608"/>
                <a:gd name="connsiteX5" fmla="*/ 80497 w 736655"/>
                <a:gd name="connsiteY5" fmla="*/ 698386 h 768608"/>
                <a:gd name="connsiteX6" fmla="*/ 2381 w 736655"/>
                <a:gd name="connsiteY6" fmla="*/ 768608 h 768608"/>
                <a:gd name="connsiteX7" fmla="*/ 0 w 736655"/>
                <a:gd name="connsiteY7" fmla="*/ 69056 h 768608"/>
                <a:gd name="connsiteX0" fmla="*/ 0 w 736655"/>
                <a:gd name="connsiteY0" fmla="*/ 69056 h 768608"/>
                <a:gd name="connsiteX1" fmla="*/ 80497 w 736655"/>
                <a:gd name="connsiteY1" fmla="*/ 680 h 768608"/>
                <a:gd name="connsiteX2" fmla="*/ 736655 w 736655"/>
                <a:gd name="connsiteY2" fmla="*/ 0 h 768608"/>
                <a:gd name="connsiteX3" fmla="*/ 736655 w 736655"/>
                <a:gd name="connsiteY3" fmla="*/ 350967 h 768608"/>
                <a:gd name="connsiteX4" fmla="*/ 736655 w 736655"/>
                <a:gd name="connsiteY4" fmla="*/ 701933 h 768608"/>
                <a:gd name="connsiteX5" fmla="*/ 80497 w 736655"/>
                <a:gd name="connsiteY5" fmla="*/ 698386 h 768608"/>
                <a:gd name="connsiteX6" fmla="*/ 2381 w 736655"/>
                <a:gd name="connsiteY6" fmla="*/ 768608 h 768608"/>
                <a:gd name="connsiteX7" fmla="*/ 0 w 736655"/>
                <a:gd name="connsiteY7" fmla="*/ 69056 h 768608"/>
                <a:gd name="connsiteX0" fmla="*/ 0 w 736655"/>
                <a:gd name="connsiteY0" fmla="*/ 69056 h 768608"/>
                <a:gd name="connsiteX1" fmla="*/ 80497 w 736655"/>
                <a:gd name="connsiteY1" fmla="*/ 680 h 768608"/>
                <a:gd name="connsiteX2" fmla="*/ 736655 w 736655"/>
                <a:gd name="connsiteY2" fmla="*/ 0 h 768608"/>
                <a:gd name="connsiteX3" fmla="*/ 736655 w 736655"/>
                <a:gd name="connsiteY3" fmla="*/ 350967 h 768608"/>
                <a:gd name="connsiteX4" fmla="*/ 736655 w 736655"/>
                <a:gd name="connsiteY4" fmla="*/ 701933 h 768608"/>
                <a:gd name="connsiteX5" fmla="*/ 80497 w 736655"/>
                <a:gd name="connsiteY5" fmla="*/ 698386 h 768608"/>
                <a:gd name="connsiteX6" fmla="*/ 2381 w 736655"/>
                <a:gd name="connsiteY6" fmla="*/ 768608 h 768608"/>
                <a:gd name="connsiteX7" fmla="*/ 0 w 736655"/>
                <a:gd name="connsiteY7" fmla="*/ 69056 h 768608"/>
                <a:gd name="connsiteX0" fmla="*/ 0 w 736655"/>
                <a:gd name="connsiteY0" fmla="*/ 69056 h 768608"/>
                <a:gd name="connsiteX1" fmla="*/ 80497 w 736655"/>
                <a:gd name="connsiteY1" fmla="*/ 680 h 768608"/>
                <a:gd name="connsiteX2" fmla="*/ 736655 w 736655"/>
                <a:gd name="connsiteY2" fmla="*/ 0 h 768608"/>
                <a:gd name="connsiteX3" fmla="*/ 736655 w 736655"/>
                <a:gd name="connsiteY3" fmla="*/ 350967 h 768608"/>
                <a:gd name="connsiteX4" fmla="*/ 736655 w 736655"/>
                <a:gd name="connsiteY4" fmla="*/ 701933 h 768608"/>
                <a:gd name="connsiteX5" fmla="*/ 75735 w 736655"/>
                <a:gd name="connsiteY5" fmla="*/ 700768 h 768608"/>
                <a:gd name="connsiteX6" fmla="*/ 2381 w 736655"/>
                <a:gd name="connsiteY6" fmla="*/ 768608 h 768608"/>
                <a:gd name="connsiteX7" fmla="*/ 0 w 736655"/>
                <a:gd name="connsiteY7" fmla="*/ 69056 h 768608"/>
                <a:gd name="connsiteX0" fmla="*/ 0 w 736655"/>
                <a:gd name="connsiteY0" fmla="*/ 69056 h 768608"/>
                <a:gd name="connsiteX1" fmla="*/ 80497 w 736655"/>
                <a:gd name="connsiteY1" fmla="*/ 680 h 768608"/>
                <a:gd name="connsiteX2" fmla="*/ 736655 w 736655"/>
                <a:gd name="connsiteY2" fmla="*/ 0 h 768608"/>
                <a:gd name="connsiteX3" fmla="*/ 736655 w 736655"/>
                <a:gd name="connsiteY3" fmla="*/ 350967 h 768608"/>
                <a:gd name="connsiteX4" fmla="*/ 736655 w 736655"/>
                <a:gd name="connsiteY4" fmla="*/ 701933 h 768608"/>
                <a:gd name="connsiteX5" fmla="*/ 73354 w 736655"/>
                <a:gd name="connsiteY5" fmla="*/ 700768 h 768608"/>
                <a:gd name="connsiteX6" fmla="*/ 2381 w 736655"/>
                <a:gd name="connsiteY6" fmla="*/ 768608 h 768608"/>
                <a:gd name="connsiteX7" fmla="*/ 0 w 736655"/>
                <a:gd name="connsiteY7" fmla="*/ 69056 h 768608"/>
                <a:gd name="connsiteX0" fmla="*/ 0 w 736655"/>
                <a:gd name="connsiteY0" fmla="*/ 69056 h 768608"/>
                <a:gd name="connsiteX1" fmla="*/ 80497 w 736655"/>
                <a:gd name="connsiteY1" fmla="*/ 680 h 768608"/>
                <a:gd name="connsiteX2" fmla="*/ 736655 w 736655"/>
                <a:gd name="connsiteY2" fmla="*/ 0 h 768608"/>
                <a:gd name="connsiteX3" fmla="*/ 736655 w 736655"/>
                <a:gd name="connsiteY3" fmla="*/ 350967 h 768608"/>
                <a:gd name="connsiteX4" fmla="*/ 736655 w 736655"/>
                <a:gd name="connsiteY4" fmla="*/ 701933 h 768608"/>
                <a:gd name="connsiteX5" fmla="*/ 73354 w 736655"/>
                <a:gd name="connsiteY5" fmla="*/ 705530 h 768608"/>
                <a:gd name="connsiteX6" fmla="*/ 2381 w 736655"/>
                <a:gd name="connsiteY6" fmla="*/ 768608 h 768608"/>
                <a:gd name="connsiteX7" fmla="*/ 0 w 736655"/>
                <a:gd name="connsiteY7" fmla="*/ 69056 h 768608"/>
                <a:gd name="connsiteX0" fmla="*/ 0 w 736655"/>
                <a:gd name="connsiteY0" fmla="*/ 69056 h 768608"/>
                <a:gd name="connsiteX1" fmla="*/ 80497 w 736655"/>
                <a:gd name="connsiteY1" fmla="*/ 680 h 768608"/>
                <a:gd name="connsiteX2" fmla="*/ 736655 w 736655"/>
                <a:gd name="connsiteY2" fmla="*/ 0 h 768608"/>
                <a:gd name="connsiteX3" fmla="*/ 736655 w 736655"/>
                <a:gd name="connsiteY3" fmla="*/ 350967 h 768608"/>
                <a:gd name="connsiteX4" fmla="*/ 736655 w 736655"/>
                <a:gd name="connsiteY4" fmla="*/ 701933 h 768608"/>
                <a:gd name="connsiteX5" fmla="*/ 82879 w 736655"/>
                <a:gd name="connsiteY5" fmla="*/ 700767 h 768608"/>
                <a:gd name="connsiteX6" fmla="*/ 2381 w 736655"/>
                <a:gd name="connsiteY6" fmla="*/ 768608 h 768608"/>
                <a:gd name="connsiteX7" fmla="*/ 0 w 736655"/>
                <a:gd name="connsiteY7" fmla="*/ 69056 h 768608"/>
                <a:gd name="connsiteX0" fmla="*/ 0 w 736655"/>
                <a:gd name="connsiteY0" fmla="*/ 69056 h 768608"/>
                <a:gd name="connsiteX1" fmla="*/ 80497 w 736655"/>
                <a:gd name="connsiteY1" fmla="*/ 680 h 768608"/>
                <a:gd name="connsiteX2" fmla="*/ 736655 w 736655"/>
                <a:gd name="connsiteY2" fmla="*/ 0 h 768608"/>
                <a:gd name="connsiteX3" fmla="*/ 736655 w 736655"/>
                <a:gd name="connsiteY3" fmla="*/ 350967 h 768608"/>
                <a:gd name="connsiteX4" fmla="*/ 736655 w 736655"/>
                <a:gd name="connsiteY4" fmla="*/ 701933 h 768608"/>
                <a:gd name="connsiteX5" fmla="*/ 87642 w 736655"/>
                <a:gd name="connsiteY5" fmla="*/ 700767 h 768608"/>
                <a:gd name="connsiteX6" fmla="*/ 2381 w 736655"/>
                <a:gd name="connsiteY6" fmla="*/ 768608 h 768608"/>
                <a:gd name="connsiteX7" fmla="*/ 0 w 736655"/>
                <a:gd name="connsiteY7" fmla="*/ 69056 h 768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6655" h="768608">
                  <a:moveTo>
                    <a:pt x="0" y="69056"/>
                  </a:moveTo>
                  <a:cubicBezTo>
                    <a:pt x="17307" y="27214"/>
                    <a:pt x="39377" y="9185"/>
                    <a:pt x="80497" y="680"/>
                  </a:cubicBezTo>
                  <a:lnTo>
                    <a:pt x="736655" y="0"/>
                  </a:lnTo>
                  <a:lnTo>
                    <a:pt x="736655" y="350967"/>
                  </a:lnTo>
                  <a:lnTo>
                    <a:pt x="736655" y="701933"/>
                  </a:lnTo>
                  <a:lnTo>
                    <a:pt x="87642" y="700767"/>
                  </a:lnTo>
                  <a:cubicBezTo>
                    <a:pt x="40172" y="712268"/>
                    <a:pt x="21277" y="728532"/>
                    <a:pt x="2381" y="768608"/>
                  </a:cubicBezTo>
                  <a:cubicBezTo>
                    <a:pt x="1587" y="535424"/>
                    <a:pt x="794" y="302240"/>
                    <a:pt x="0" y="69056"/>
                  </a:cubicBezTo>
                  <a:close/>
                </a:path>
              </a:pathLst>
            </a:cu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endParaRPr>
            </a:p>
          </p:txBody>
        </p:sp>
      </p:grp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61619117-86FF-42CC-A04A-104E51D3D72B}"/>
              </a:ext>
            </a:extLst>
          </p:cNvPr>
          <p:cNvSpPr/>
          <p:nvPr/>
        </p:nvSpPr>
        <p:spPr>
          <a:xfrm>
            <a:off x="436899" y="5773430"/>
            <a:ext cx="1188641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latinLnBrk="0" hangingPunct="0">
              <a:defRPr/>
            </a:pPr>
            <a:r>
              <a:rPr lang="ko-KR" altLang="en-US" sz="1600" b="1" kern="0" spc="-9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  <a:cs typeface="Arial" pitchFamily="34" charset="0"/>
              </a:rPr>
              <a:t>학습역량</a:t>
            </a:r>
            <a:endParaRPr lang="ko-KR" altLang="en-US" sz="1600" b="1" kern="0" spc="-90" dirty="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+mn-ea"/>
              <a:cs typeface="Arial" pitchFamily="34" charset="0"/>
            </a:endParaRPr>
          </a:p>
        </p:txBody>
      </p:sp>
      <p:sp>
        <p:nvSpPr>
          <p:cNvPr id="30" name="모서리가 둥근 직사각형 126">
            <a:extLst>
              <a:ext uri="{FF2B5EF4-FFF2-40B4-BE49-F238E27FC236}">
                <a16:creationId xmlns:a16="http://schemas.microsoft.com/office/drawing/2014/main" id="{CE95EA02-A976-41A4-A1CA-03EA78E590C2}"/>
              </a:ext>
            </a:extLst>
          </p:cNvPr>
          <p:cNvSpPr/>
          <p:nvPr/>
        </p:nvSpPr>
        <p:spPr>
          <a:xfrm>
            <a:off x="1961114" y="5548748"/>
            <a:ext cx="1284357" cy="357190"/>
          </a:xfrm>
          <a:prstGeom prst="roundRect">
            <a:avLst>
              <a:gd name="adj" fmla="val 50000"/>
            </a:avLst>
          </a:prstGeom>
          <a:solidFill>
            <a:srgbClr val="196A93"/>
          </a:solidFill>
          <a:ln w="2222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 algn="ctr" defTabSz="1330325" eaLnBrk="0" hangingPunct="0">
              <a:spcBef>
                <a:spcPts val="300"/>
              </a:spcBef>
              <a:buSzPct val="100000"/>
              <a:defRPr/>
            </a:pPr>
            <a:endParaRPr lang="ko-KR" altLang="en-US" sz="1000" dirty="0"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srgbClr val="1F497D">
                      <a:lumMod val="50000"/>
                    </a:srgbClr>
                  </a:gs>
                </a:gsLst>
                <a:lin ang="5400000" scaled="0"/>
              </a:gra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31" name="모서리가 둥근 직사각형 126">
            <a:extLst>
              <a:ext uri="{FF2B5EF4-FFF2-40B4-BE49-F238E27FC236}">
                <a16:creationId xmlns:a16="http://schemas.microsoft.com/office/drawing/2014/main" id="{05EC4D1C-52A3-41E4-B239-F9814DD0B68A}"/>
              </a:ext>
            </a:extLst>
          </p:cNvPr>
          <p:cNvSpPr/>
          <p:nvPr/>
        </p:nvSpPr>
        <p:spPr>
          <a:xfrm>
            <a:off x="1961114" y="5969858"/>
            <a:ext cx="1284357" cy="357190"/>
          </a:xfrm>
          <a:prstGeom prst="roundRect">
            <a:avLst>
              <a:gd name="adj" fmla="val 50000"/>
            </a:avLst>
          </a:prstGeom>
          <a:solidFill>
            <a:srgbClr val="196A93"/>
          </a:solidFill>
          <a:ln w="2222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 algn="ctr" defTabSz="1330325" eaLnBrk="0" hangingPunct="0">
              <a:spcBef>
                <a:spcPts val="300"/>
              </a:spcBef>
              <a:buSzPct val="100000"/>
              <a:defRPr/>
            </a:pPr>
            <a:endParaRPr lang="ko-KR" altLang="en-US" sz="1000" dirty="0"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srgbClr val="1F497D">
                      <a:lumMod val="50000"/>
                    </a:srgbClr>
                  </a:gs>
                </a:gsLst>
                <a:lin ang="5400000" scaled="0"/>
              </a:gra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32" name="TextBox 134">
            <a:extLst>
              <a:ext uri="{FF2B5EF4-FFF2-40B4-BE49-F238E27FC236}">
                <a16:creationId xmlns:a16="http://schemas.microsoft.com/office/drawing/2014/main" id="{BD521D7F-806C-48E8-879B-530526B2B6C5}"/>
              </a:ext>
            </a:extLst>
          </p:cNvPr>
          <p:cNvSpPr txBox="1"/>
          <p:nvPr/>
        </p:nvSpPr>
        <p:spPr bwMode="auto">
          <a:xfrm>
            <a:off x="1969796" y="5637680"/>
            <a:ext cx="1275675" cy="18781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200" b="1" kern="0" spc="-90" dirty="0">
                <a:gradFill>
                  <a:gsLst>
                    <a:gs pos="100000">
                      <a:schemeClr val="bg1"/>
                    </a:gs>
                    <a:gs pos="100000">
                      <a:srgbClr val="17375E"/>
                    </a:gs>
                  </a:gsLst>
                  <a:lin ang="5400000" scaled="0"/>
                </a:gradFill>
                <a:latin typeface="+mn-ea"/>
                <a:cs typeface="Arial" panose="020B0604020202020204" pitchFamily="34" charset="0"/>
              </a:rPr>
              <a:t>창의성</a:t>
            </a:r>
          </a:p>
        </p:txBody>
      </p:sp>
      <p:sp>
        <p:nvSpPr>
          <p:cNvPr id="33" name="TextBox 134">
            <a:extLst>
              <a:ext uri="{FF2B5EF4-FFF2-40B4-BE49-F238E27FC236}">
                <a16:creationId xmlns:a16="http://schemas.microsoft.com/office/drawing/2014/main" id="{E33CD548-7899-4664-B062-379D00DCBE7D}"/>
              </a:ext>
            </a:extLst>
          </p:cNvPr>
          <p:cNvSpPr txBox="1"/>
          <p:nvPr/>
        </p:nvSpPr>
        <p:spPr bwMode="auto">
          <a:xfrm>
            <a:off x="1960503" y="6063969"/>
            <a:ext cx="1275675" cy="18781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200" b="1" kern="0" spc="-90">
                <a:gradFill>
                  <a:gsLst>
                    <a:gs pos="100000">
                      <a:schemeClr val="bg1"/>
                    </a:gs>
                    <a:gs pos="100000">
                      <a:srgbClr val="17375E"/>
                    </a:gs>
                  </a:gsLst>
                  <a:lin ang="5400000" scaled="0"/>
                </a:gradFill>
                <a:latin typeface="+mn-ea"/>
                <a:cs typeface="Arial" panose="020B0604020202020204" pitchFamily="34" charset="0"/>
              </a:rPr>
              <a:t>팀워크</a:t>
            </a:r>
            <a:endParaRPr lang="ko-KR" altLang="en-US" sz="1200" b="1" kern="0" spc="-90" dirty="0">
              <a:gradFill>
                <a:gsLst>
                  <a:gs pos="100000">
                    <a:schemeClr val="bg1"/>
                  </a:gs>
                  <a:gs pos="100000">
                    <a:srgbClr val="17375E"/>
                  </a:gs>
                </a:gsLst>
                <a:lin ang="5400000" scaled="0"/>
              </a:gra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34" name="모서리가 둥근 직사각형 126">
            <a:extLst>
              <a:ext uri="{FF2B5EF4-FFF2-40B4-BE49-F238E27FC236}">
                <a16:creationId xmlns:a16="http://schemas.microsoft.com/office/drawing/2014/main" id="{6162A2AA-A8F8-441F-AC66-D1B419602692}"/>
              </a:ext>
            </a:extLst>
          </p:cNvPr>
          <p:cNvSpPr/>
          <p:nvPr/>
        </p:nvSpPr>
        <p:spPr>
          <a:xfrm>
            <a:off x="3491827" y="5542879"/>
            <a:ext cx="1284357" cy="357190"/>
          </a:xfrm>
          <a:prstGeom prst="roundRect">
            <a:avLst>
              <a:gd name="adj" fmla="val 50000"/>
            </a:avLst>
          </a:prstGeom>
          <a:solidFill>
            <a:srgbClr val="196A93"/>
          </a:solidFill>
          <a:ln w="2222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 algn="ctr" defTabSz="1330325" eaLnBrk="0" hangingPunct="0">
              <a:spcBef>
                <a:spcPts val="300"/>
              </a:spcBef>
              <a:buSzPct val="100000"/>
              <a:defRPr/>
            </a:pPr>
            <a:endParaRPr lang="ko-KR" altLang="en-US" sz="1000" dirty="0"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srgbClr val="1F497D">
                      <a:lumMod val="50000"/>
                    </a:srgbClr>
                  </a:gs>
                </a:gsLst>
                <a:lin ang="5400000" scaled="0"/>
              </a:gra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35" name="모서리가 둥근 직사각형 126">
            <a:extLst>
              <a:ext uri="{FF2B5EF4-FFF2-40B4-BE49-F238E27FC236}">
                <a16:creationId xmlns:a16="http://schemas.microsoft.com/office/drawing/2014/main" id="{A450C6E6-D15F-46B3-B782-B34E71191B24}"/>
              </a:ext>
            </a:extLst>
          </p:cNvPr>
          <p:cNvSpPr/>
          <p:nvPr/>
        </p:nvSpPr>
        <p:spPr>
          <a:xfrm>
            <a:off x="3491827" y="5963989"/>
            <a:ext cx="1284357" cy="357190"/>
          </a:xfrm>
          <a:prstGeom prst="roundRect">
            <a:avLst>
              <a:gd name="adj" fmla="val 50000"/>
            </a:avLst>
          </a:prstGeom>
          <a:solidFill>
            <a:srgbClr val="196A93"/>
          </a:solidFill>
          <a:ln w="2222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 algn="ctr" defTabSz="1330325" eaLnBrk="0" hangingPunct="0">
              <a:spcBef>
                <a:spcPts val="300"/>
              </a:spcBef>
              <a:buSzPct val="100000"/>
              <a:defRPr/>
            </a:pPr>
            <a:endParaRPr lang="ko-KR" altLang="en-US" sz="1000" dirty="0"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srgbClr val="1F497D">
                      <a:lumMod val="50000"/>
                    </a:srgbClr>
                  </a:gs>
                </a:gsLst>
                <a:lin ang="5400000" scaled="0"/>
              </a:gra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36" name="TextBox 134">
            <a:extLst>
              <a:ext uri="{FF2B5EF4-FFF2-40B4-BE49-F238E27FC236}">
                <a16:creationId xmlns:a16="http://schemas.microsoft.com/office/drawing/2014/main" id="{CEEC095F-2DCC-4955-8DE8-F00AD4D11852}"/>
              </a:ext>
            </a:extLst>
          </p:cNvPr>
          <p:cNvSpPr txBox="1"/>
          <p:nvPr/>
        </p:nvSpPr>
        <p:spPr bwMode="auto">
          <a:xfrm>
            <a:off x="3500509" y="5631811"/>
            <a:ext cx="1275675" cy="18781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200" b="1" kern="0" spc="-90">
                <a:gradFill>
                  <a:gsLst>
                    <a:gs pos="100000">
                      <a:schemeClr val="bg1"/>
                    </a:gs>
                    <a:gs pos="100000">
                      <a:srgbClr val="17375E"/>
                    </a:gs>
                  </a:gsLst>
                  <a:lin ang="5400000" scaled="0"/>
                </a:gradFill>
                <a:latin typeface="+mn-ea"/>
                <a:cs typeface="Arial" panose="020B0604020202020204" pitchFamily="34" charset="0"/>
              </a:rPr>
              <a:t>복합적 문제해결</a:t>
            </a:r>
            <a:endParaRPr lang="ko-KR" altLang="en-US" sz="1200" b="1" kern="0" spc="-90" dirty="0">
              <a:gradFill>
                <a:gsLst>
                  <a:gs pos="100000">
                    <a:schemeClr val="bg1"/>
                  </a:gs>
                  <a:gs pos="100000">
                    <a:srgbClr val="17375E"/>
                  </a:gs>
                </a:gsLst>
                <a:lin ang="5400000" scaled="0"/>
              </a:gra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37" name="TextBox 134">
            <a:extLst>
              <a:ext uri="{FF2B5EF4-FFF2-40B4-BE49-F238E27FC236}">
                <a16:creationId xmlns:a16="http://schemas.microsoft.com/office/drawing/2014/main" id="{3511FDDF-D9A7-4BD0-BCEB-79E50143F7C7}"/>
              </a:ext>
            </a:extLst>
          </p:cNvPr>
          <p:cNvSpPr txBox="1"/>
          <p:nvPr/>
        </p:nvSpPr>
        <p:spPr bwMode="auto">
          <a:xfrm>
            <a:off x="3491216" y="6058100"/>
            <a:ext cx="1275675" cy="18781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200" b="1" kern="0" spc="-90">
                <a:gradFill>
                  <a:gsLst>
                    <a:gs pos="100000">
                      <a:schemeClr val="bg1"/>
                    </a:gs>
                    <a:gs pos="100000">
                      <a:srgbClr val="17375E"/>
                    </a:gs>
                  </a:gsLst>
                  <a:lin ang="5400000" scaled="0"/>
                </a:gradFill>
                <a:latin typeface="+mn-ea"/>
                <a:cs typeface="Arial" panose="020B0604020202020204" pitchFamily="34" charset="0"/>
              </a:rPr>
              <a:t>커뮤니케이션</a:t>
            </a:r>
            <a:endParaRPr lang="ko-KR" altLang="en-US" sz="1200" b="1" kern="0" spc="-90" dirty="0">
              <a:gradFill>
                <a:gsLst>
                  <a:gs pos="100000">
                    <a:schemeClr val="bg1"/>
                  </a:gs>
                  <a:gs pos="100000">
                    <a:srgbClr val="17375E"/>
                  </a:gs>
                </a:gsLst>
                <a:lin ang="5400000" scaled="0"/>
              </a:gra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38" name="모서리가 둥근 직사각형 126">
            <a:extLst>
              <a:ext uri="{FF2B5EF4-FFF2-40B4-BE49-F238E27FC236}">
                <a16:creationId xmlns:a16="http://schemas.microsoft.com/office/drawing/2014/main" id="{1999B342-84F2-4E14-B631-BFD3CB940C26}"/>
              </a:ext>
            </a:extLst>
          </p:cNvPr>
          <p:cNvSpPr/>
          <p:nvPr/>
        </p:nvSpPr>
        <p:spPr>
          <a:xfrm>
            <a:off x="5023151" y="5542879"/>
            <a:ext cx="1284357" cy="357190"/>
          </a:xfrm>
          <a:prstGeom prst="roundRect">
            <a:avLst>
              <a:gd name="adj" fmla="val 50000"/>
            </a:avLst>
          </a:prstGeom>
          <a:solidFill>
            <a:srgbClr val="196A93"/>
          </a:solidFill>
          <a:ln w="2222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 algn="ctr" defTabSz="1330325" eaLnBrk="0" hangingPunct="0">
              <a:spcBef>
                <a:spcPts val="300"/>
              </a:spcBef>
              <a:buSzPct val="100000"/>
              <a:defRPr/>
            </a:pPr>
            <a:endParaRPr lang="ko-KR" altLang="en-US" sz="1000" dirty="0"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srgbClr val="1F497D">
                      <a:lumMod val="50000"/>
                    </a:srgbClr>
                  </a:gs>
                </a:gsLst>
                <a:lin ang="5400000" scaled="0"/>
              </a:gra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39" name="모서리가 둥근 직사각형 126">
            <a:extLst>
              <a:ext uri="{FF2B5EF4-FFF2-40B4-BE49-F238E27FC236}">
                <a16:creationId xmlns:a16="http://schemas.microsoft.com/office/drawing/2014/main" id="{EC9B3019-B477-4007-A26A-EC750EAC7FB6}"/>
              </a:ext>
            </a:extLst>
          </p:cNvPr>
          <p:cNvSpPr/>
          <p:nvPr/>
        </p:nvSpPr>
        <p:spPr>
          <a:xfrm>
            <a:off x="5023151" y="5963989"/>
            <a:ext cx="1284357" cy="357190"/>
          </a:xfrm>
          <a:prstGeom prst="roundRect">
            <a:avLst>
              <a:gd name="adj" fmla="val 50000"/>
            </a:avLst>
          </a:prstGeom>
          <a:solidFill>
            <a:srgbClr val="278895"/>
          </a:solidFill>
          <a:ln w="2222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 algn="ctr" defTabSz="1330325" eaLnBrk="0" hangingPunct="0">
              <a:spcBef>
                <a:spcPts val="300"/>
              </a:spcBef>
              <a:buSzPct val="100000"/>
              <a:defRPr/>
            </a:pPr>
            <a:endParaRPr lang="ko-KR" altLang="en-US" sz="1000" dirty="0"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srgbClr val="1F497D">
                      <a:lumMod val="50000"/>
                    </a:srgbClr>
                  </a:gs>
                </a:gsLst>
                <a:lin ang="5400000" scaled="0"/>
              </a:gra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40" name="TextBox 134">
            <a:extLst>
              <a:ext uri="{FF2B5EF4-FFF2-40B4-BE49-F238E27FC236}">
                <a16:creationId xmlns:a16="http://schemas.microsoft.com/office/drawing/2014/main" id="{82A3FA7E-2B5C-41AF-A916-2549B1C4637D}"/>
              </a:ext>
            </a:extLst>
          </p:cNvPr>
          <p:cNvSpPr txBox="1"/>
          <p:nvPr/>
        </p:nvSpPr>
        <p:spPr bwMode="auto">
          <a:xfrm>
            <a:off x="5031833" y="5631811"/>
            <a:ext cx="1275675" cy="18781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200" b="1" kern="0" spc="-90" dirty="0">
                <a:gradFill>
                  <a:gsLst>
                    <a:gs pos="100000">
                      <a:schemeClr val="bg1"/>
                    </a:gs>
                    <a:gs pos="100000">
                      <a:srgbClr val="17375E"/>
                    </a:gs>
                  </a:gsLst>
                  <a:lin ang="5400000" scaled="0"/>
                </a:gradFill>
                <a:latin typeface="+mn-ea"/>
                <a:cs typeface="Arial" panose="020B0604020202020204" pitchFamily="34" charset="0"/>
              </a:rPr>
              <a:t>공감능력</a:t>
            </a:r>
          </a:p>
        </p:txBody>
      </p:sp>
      <p:sp>
        <p:nvSpPr>
          <p:cNvPr id="41" name="TextBox 134">
            <a:extLst>
              <a:ext uri="{FF2B5EF4-FFF2-40B4-BE49-F238E27FC236}">
                <a16:creationId xmlns:a16="http://schemas.microsoft.com/office/drawing/2014/main" id="{EDFCF4A0-6DC0-40FF-B777-8F68A4C7D007}"/>
              </a:ext>
            </a:extLst>
          </p:cNvPr>
          <p:cNvSpPr txBox="1"/>
          <p:nvPr/>
        </p:nvSpPr>
        <p:spPr bwMode="auto">
          <a:xfrm>
            <a:off x="5004823" y="6047006"/>
            <a:ext cx="1275675" cy="18781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200" b="1" kern="0" spc="-90">
                <a:gradFill>
                  <a:gsLst>
                    <a:gs pos="100000">
                      <a:schemeClr val="bg1"/>
                    </a:gs>
                    <a:gs pos="100000">
                      <a:srgbClr val="17375E"/>
                    </a:gs>
                  </a:gsLst>
                  <a:lin ang="5400000" scaled="0"/>
                </a:gradFill>
                <a:latin typeface="+mn-ea"/>
                <a:cs typeface="Arial" panose="020B0604020202020204" pitchFamily="34" charset="0"/>
              </a:rPr>
              <a:t>자기주도적 학습</a:t>
            </a:r>
            <a:endParaRPr lang="ko-KR" altLang="en-US" sz="1200" b="1" kern="0" spc="-90" dirty="0">
              <a:gradFill>
                <a:gsLst>
                  <a:gs pos="100000">
                    <a:schemeClr val="bg1"/>
                  </a:gs>
                  <a:gs pos="100000">
                    <a:srgbClr val="17375E"/>
                  </a:gs>
                </a:gsLst>
                <a:lin ang="5400000" scaled="0"/>
              </a:gra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42" name="모서리가 둥근 직사각형 126">
            <a:extLst>
              <a:ext uri="{FF2B5EF4-FFF2-40B4-BE49-F238E27FC236}">
                <a16:creationId xmlns:a16="http://schemas.microsoft.com/office/drawing/2014/main" id="{2B831C32-9A90-4754-AA76-22465D88E87B}"/>
              </a:ext>
            </a:extLst>
          </p:cNvPr>
          <p:cNvSpPr/>
          <p:nvPr/>
        </p:nvSpPr>
        <p:spPr>
          <a:xfrm>
            <a:off x="6555086" y="5548748"/>
            <a:ext cx="1284357" cy="357190"/>
          </a:xfrm>
          <a:prstGeom prst="roundRect">
            <a:avLst>
              <a:gd name="adj" fmla="val 50000"/>
            </a:avLst>
          </a:prstGeom>
          <a:solidFill>
            <a:srgbClr val="278895"/>
          </a:solidFill>
          <a:ln w="2222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 algn="ctr" defTabSz="1330325" eaLnBrk="0" hangingPunct="0">
              <a:spcBef>
                <a:spcPts val="300"/>
              </a:spcBef>
              <a:buSzPct val="100000"/>
              <a:defRPr/>
            </a:pPr>
            <a:endParaRPr lang="ko-KR" altLang="en-US" sz="1000" dirty="0"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srgbClr val="1F497D">
                      <a:lumMod val="50000"/>
                    </a:srgbClr>
                  </a:gs>
                </a:gsLst>
                <a:lin ang="5400000" scaled="0"/>
              </a:gra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43" name="모서리가 둥근 직사각형 126">
            <a:extLst>
              <a:ext uri="{FF2B5EF4-FFF2-40B4-BE49-F238E27FC236}">
                <a16:creationId xmlns:a16="http://schemas.microsoft.com/office/drawing/2014/main" id="{3331A210-37D5-48E4-BB93-9FE077A93986}"/>
              </a:ext>
            </a:extLst>
          </p:cNvPr>
          <p:cNvSpPr/>
          <p:nvPr/>
        </p:nvSpPr>
        <p:spPr>
          <a:xfrm>
            <a:off x="6555086" y="5969858"/>
            <a:ext cx="1284357" cy="357190"/>
          </a:xfrm>
          <a:prstGeom prst="roundRect">
            <a:avLst>
              <a:gd name="adj" fmla="val 50000"/>
            </a:avLst>
          </a:prstGeom>
          <a:solidFill>
            <a:srgbClr val="278895"/>
          </a:solidFill>
          <a:ln w="2222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 algn="ctr" defTabSz="1330325" eaLnBrk="0" hangingPunct="0">
              <a:spcBef>
                <a:spcPts val="300"/>
              </a:spcBef>
              <a:buSzPct val="100000"/>
              <a:defRPr/>
            </a:pPr>
            <a:endParaRPr lang="ko-KR" altLang="en-US" sz="1000" dirty="0"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srgbClr val="1F497D">
                      <a:lumMod val="50000"/>
                    </a:srgbClr>
                  </a:gs>
                </a:gsLst>
                <a:lin ang="5400000" scaled="0"/>
              </a:gra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44" name="TextBox 134">
            <a:extLst>
              <a:ext uri="{FF2B5EF4-FFF2-40B4-BE49-F238E27FC236}">
                <a16:creationId xmlns:a16="http://schemas.microsoft.com/office/drawing/2014/main" id="{155C619B-2EF2-4998-8ABA-734236887DA8}"/>
              </a:ext>
            </a:extLst>
          </p:cNvPr>
          <p:cNvSpPr txBox="1"/>
          <p:nvPr/>
        </p:nvSpPr>
        <p:spPr bwMode="auto">
          <a:xfrm>
            <a:off x="6563768" y="5637680"/>
            <a:ext cx="1275675" cy="18781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200" b="1" kern="0" spc="-90">
                <a:gradFill>
                  <a:gsLst>
                    <a:gs pos="100000">
                      <a:schemeClr val="bg1"/>
                    </a:gs>
                    <a:gs pos="100000">
                      <a:srgbClr val="17375E"/>
                    </a:gs>
                  </a:gsLst>
                  <a:lin ang="5400000" scaled="0"/>
                </a:gradFill>
                <a:latin typeface="+mn-ea"/>
                <a:cs typeface="Arial" panose="020B0604020202020204" pitchFamily="34" charset="0"/>
              </a:rPr>
              <a:t>문서작성</a:t>
            </a:r>
            <a:endParaRPr lang="ko-KR" altLang="en-US" sz="1200" b="1" kern="0" spc="-90" dirty="0">
              <a:gradFill>
                <a:gsLst>
                  <a:gs pos="100000">
                    <a:schemeClr val="bg1"/>
                  </a:gs>
                  <a:gs pos="100000">
                    <a:srgbClr val="17375E"/>
                  </a:gs>
                </a:gsLst>
                <a:lin ang="5400000" scaled="0"/>
              </a:gra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45" name="TextBox 134">
            <a:extLst>
              <a:ext uri="{FF2B5EF4-FFF2-40B4-BE49-F238E27FC236}">
                <a16:creationId xmlns:a16="http://schemas.microsoft.com/office/drawing/2014/main" id="{2229B407-6568-457D-B9E7-7368C2BA55FC}"/>
              </a:ext>
            </a:extLst>
          </p:cNvPr>
          <p:cNvSpPr txBox="1"/>
          <p:nvPr/>
        </p:nvSpPr>
        <p:spPr bwMode="auto">
          <a:xfrm>
            <a:off x="6554475" y="6063969"/>
            <a:ext cx="1275675" cy="18781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200" b="1" kern="0" spc="-90">
                <a:gradFill>
                  <a:gsLst>
                    <a:gs pos="100000">
                      <a:schemeClr val="bg1"/>
                    </a:gs>
                    <a:gs pos="100000">
                      <a:srgbClr val="17375E"/>
                    </a:gs>
                  </a:gsLst>
                  <a:lin ang="5400000" scaled="0"/>
                </a:gradFill>
                <a:latin typeface="+mn-ea"/>
                <a:cs typeface="Arial" panose="020B0604020202020204" pitchFamily="34" charset="0"/>
              </a:rPr>
              <a:t>프레젠테이션</a:t>
            </a:r>
            <a:endParaRPr lang="ko-KR" altLang="en-US" sz="1200" b="1" kern="0" spc="-90" dirty="0">
              <a:gradFill>
                <a:gsLst>
                  <a:gs pos="100000">
                    <a:schemeClr val="bg1"/>
                  </a:gs>
                  <a:gs pos="100000">
                    <a:srgbClr val="17375E"/>
                  </a:gs>
                </a:gsLst>
                <a:lin ang="5400000" scaled="0"/>
              </a:gra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46" name="모서리가 둥근 직사각형 126">
            <a:extLst>
              <a:ext uri="{FF2B5EF4-FFF2-40B4-BE49-F238E27FC236}">
                <a16:creationId xmlns:a16="http://schemas.microsoft.com/office/drawing/2014/main" id="{BA541DE3-4D48-4A35-9EA9-6858B5879F54}"/>
              </a:ext>
            </a:extLst>
          </p:cNvPr>
          <p:cNvSpPr/>
          <p:nvPr/>
        </p:nvSpPr>
        <p:spPr>
          <a:xfrm>
            <a:off x="8104997" y="5538455"/>
            <a:ext cx="1284357" cy="357190"/>
          </a:xfrm>
          <a:prstGeom prst="roundRect">
            <a:avLst>
              <a:gd name="adj" fmla="val 50000"/>
            </a:avLst>
          </a:prstGeom>
          <a:solidFill>
            <a:srgbClr val="278895"/>
          </a:solidFill>
          <a:ln w="2222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 algn="ctr" defTabSz="1330325" eaLnBrk="0" hangingPunct="0">
              <a:spcBef>
                <a:spcPts val="300"/>
              </a:spcBef>
              <a:buSzPct val="100000"/>
              <a:defRPr/>
            </a:pPr>
            <a:endParaRPr lang="ko-KR" altLang="en-US" sz="1000" dirty="0"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srgbClr val="1F497D">
                      <a:lumMod val="50000"/>
                    </a:srgbClr>
                  </a:gs>
                </a:gsLst>
                <a:lin ang="5400000" scaled="0"/>
              </a:gra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47" name="모서리가 둥근 직사각형 126">
            <a:extLst>
              <a:ext uri="{FF2B5EF4-FFF2-40B4-BE49-F238E27FC236}">
                <a16:creationId xmlns:a16="http://schemas.microsoft.com/office/drawing/2014/main" id="{AC3A6566-3B2E-4E39-BED5-01193989F135}"/>
              </a:ext>
            </a:extLst>
          </p:cNvPr>
          <p:cNvSpPr/>
          <p:nvPr/>
        </p:nvSpPr>
        <p:spPr>
          <a:xfrm>
            <a:off x="8104997" y="5959565"/>
            <a:ext cx="1284357" cy="357190"/>
          </a:xfrm>
          <a:prstGeom prst="roundRect">
            <a:avLst>
              <a:gd name="adj" fmla="val 50000"/>
            </a:avLst>
          </a:prstGeom>
          <a:solidFill>
            <a:srgbClr val="278895"/>
          </a:solidFill>
          <a:ln w="22225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 algn="ctr" defTabSz="1330325" eaLnBrk="0" hangingPunct="0">
              <a:spcBef>
                <a:spcPts val="300"/>
              </a:spcBef>
              <a:buSzPct val="100000"/>
              <a:defRPr/>
            </a:pPr>
            <a:endParaRPr lang="ko-KR" altLang="en-US" sz="1000" dirty="0">
              <a:gradFill>
                <a:gsLst>
                  <a:gs pos="100000">
                    <a:prstClr val="black">
                      <a:lumMod val="85000"/>
                      <a:lumOff val="15000"/>
                    </a:prstClr>
                  </a:gs>
                  <a:gs pos="100000">
                    <a:srgbClr val="1F497D">
                      <a:lumMod val="50000"/>
                    </a:srgbClr>
                  </a:gs>
                </a:gsLst>
                <a:lin ang="5400000" scaled="0"/>
              </a:gra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</p:txBody>
      </p:sp>
      <p:sp>
        <p:nvSpPr>
          <p:cNvPr id="48" name="TextBox 134">
            <a:extLst>
              <a:ext uri="{FF2B5EF4-FFF2-40B4-BE49-F238E27FC236}">
                <a16:creationId xmlns:a16="http://schemas.microsoft.com/office/drawing/2014/main" id="{6CECA20F-9A6D-46D2-AE07-0B270223E417}"/>
              </a:ext>
            </a:extLst>
          </p:cNvPr>
          <p:cNvSpPr txBox="1"/>
          <p:nvPr/>
        </p:nvSpPr>
        <p:spPr bwMode="auto">
          <a:xfrm>
            <a:off x="8113679" y="5627387"/>
            <a:ext cx="1275675" cy="18781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200" b="1" kern="0" spc="-90">
                <a:gradFill>
                  <a:gsLst>
                    <a:gs pos="100000">
                      <a:schemeClr val="bg1"/>
                    </a:gs>
                    <a:gs pos="100000">
                      <a:srgbClr val="17375E"/>
                    </a:gs>
                  </a:gsLst>
                  <a:lin ang="5400000" scaled="0"/>
                </a:gradFill>
                <a:latin typeface="+mn-ea"/>
                <a:cs typeface="Arial" panose="020B0604020202020204" pitchFamily="34" charset="0"/>
              </a:rPr>
              <a:t>일정</a:t>
            </a:r>
            <a:r>
              <a:rPr lang="en-US" altLang="ko-KR" sz="1200" b="1" kern="0" spc="-90">
                <a:gradFill>
                  <a:gsLst>
                    <a:gs pos="100000">
                      <a:schemeClr val="bg1"/>
                    </a:gs>
                    <a:gs pos="100000">
                      <a:srgbClr val="17375E"/>
                    </a:gs>
                  </a:gsLst>
                  <a:lin ang="5400000" scaled="0"/>
                </a:gradFill>
                <a:latin typeface="+mn-ea"/>
                <a:cs typeface="Arial" panose="020B0604020202020204" pitchFamily="34" charset="0"/>
              </a:rPr>
              <a:t>, </a:t>
            </a:r>
            <a:r>
              <a:rPr lang="ko-KR" altLang="en-US" sz="1200" b="1" kern="0" spc="-90">
                <a:gradFill>
                  <a:gsLst>
                    <a:gs pos="100000">
                      <a:schemeClr val="bg1"/>
                    </a:gs>
                    <a:gs pos="100000">
                      <a:srgbClr val="17375E"/>
                    </a:gs>
                  </a:gsLst>
                  <a:lin ang="5400000" scaled="0"/>
                </a:gradFill>
                <a:latin typeface="+mn-ea"/>
                <a:cs typeface="Arial" panose="020B0604020202020204" pitchFamily="34" charset="0"/>
              </a:rPr>
              <a:t>예산 관리</a:t>
            </a:r>
            <a:endParaRPr lang="ko-KR" altLang="en-US" sz="1200" b="1" kern="0" spc="-90" dirty="0">
              <a:gradFill>
                <a:gsLst>
                  <a:gs pos="100000">
                    <a:schemeClr val="bg1"/>
                  </a:gs>
                  <a:gs pos="100000">
                    <a:srgbClr val="17375E"/>
                  </a:gs>
                </a:gsLst>
                <a:lin ang="5400000" scaled="0"/>
              </a:gra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49" name="TextBox 134">
            <a:extLst>
              <a:ext uri="{FF2B5EF4-FFF2-40B4-BE49-F238E27FC236}">
                <a16:creationId xmlns:a16="http://schemas.microsoft.com/office/drawing/2014/main" id="{FF142D20-50F4-4487-9F4C-BF48C7C4E3C7}"/>
              </a:ext>
            </a:extLst>
          </p:cNvPr>
          <p:cNvSpPr txBox="1"/>
          <p:nvPr/>
        </p:nvSpPr>
        <p:spPr bwMode="auto">
          <a:xfrm>
            <a:off x="8104386" y="6053676"/>
            <a:ext cx="1275675" cy="187816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330325" eaLnBrk="0" latinLnBrk="0" hangingPunct="0">
              <a:spcAft>
                <a:spcPts val="600"/>
              </a:spcAft>
              <a:buSzPct val="100000"/>
              <a:defRPr/>
            </a:pPr>
            <a:r>
              <a:rPr lang="ko-KR" altLang="en-US" sz="1200" b="1" kern="0" spc="-90">
                <a:gradFill>
                  <a:gsLst>
                    <a:gs pos="100000">
                      <a:schemeClr val="bg1"/>
                    </a:gs>
                    <a:gs pos="100000">
                      <a:srgbClr val="17375E"/>
                    </a:gs>
                  </a:gsLst>
                  <a:lin ang="5400000" scaled="0"/>
                </a:gradFill>
                <a:latin typeface="+mn-ea"/>
                <a:cs typeface="Arial" panose="020B0604020202020204" pitchFamily="34" charset="0"/>
              </a:rPr>
              <a:t>설계와 제작</a:t>
            </a:r>
            <a:endParaRPr lang="ko-KR" altLang="en-US" sz="1200" b="1" kern="0" spc="-90" dirty="0">
              <a:gradFill>
                <a:gsLst>
                  <a:gs pos="100000">
                    <a:schemeClr val="bg1"/>
                  </a:gs>
                  <a:gs pos="100000">
                    <a:srgbClr val="17375E"/>
                  </a:gs>
                </a:gsLst>
                <a:lin ang="5400000" scaled="0"/>
              </a:gra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C2C792B-B9C9-3E57-CCCF-087B925AFDC3}"/>
              </a:ext>
            </a:extLst>
          </p:cNvPr>
          <p:cNvSpPr/>
          <p:nvPr/>
        </p:nvSpPr>
        <p:spPr>
          <a:xfrm>
            <a:off x="2525305" y="2184901"/>
            <a:ext cx="7021627" cy="116461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1200" b="1" kern="0" spc="-50" dirty="0" err="1">
                <a:solidFill>
                  <a:srgbClr val="0070C0"/>
                </a:solidFill>
              </a:rPr>
              <a:t>캡스톤디자인</a:t>
            </a:r>
            <a:r>
              <a:rPr lang="en-US" altLang="ko-KR" sz="1200" b="1" kern="0" spc="-50" dirty="0">
                <a:solidFill>
                  <a:srgbClr val="0070C0"/>
                </a:solidFill>
              </a:rPr>
              <a:t>Capstone design</a:t>
            </a:r>
          </a:p>
          <a:p>
            <a:pPr>
              <a:lnSpc>
                <a:spcPct val="150000"/>
              </a:lnSpc>
            </a:pPr>
            <a:r>
              <a:rPr lang="ko-KR" altLang="en-US" sz="1200" b="1" kern="0" spc="-50" dirty="0">
                <a:solidFill>
                  <a:srgbClr val="000000"/>
                </a:solidFill>
              </a:rPr>
              <a:t>전공 지식을 바탕으로 </a:t>
            </a:r>
            <a:r>
              <a:rPr lang="ko-KR" altLang="en-US" sz="1200" kern="0" spc="-50" dirty="0">
                <a:solidFill>
                  <a:srgbClr val="000000"/>
                </a:solidFill>
              </a:rPr>
              <a:t>창의적인 문제해결 능력 향상과 협업능력 배양을 위해 </a:t>
            </a:r>
            <a:r>
              <a:rPr lang="en-US" altLang="ko-KR" sz="1200" kern="0" spc="-50" dirty="0">
                <a:solidFill>
                  <a:srgbClr val="000000"/>
                </a:solidFill>
              </a:rPr>
              <a:t>2</a:t>
            </a:r>
            <a:r>
              <a:rPr lang="ko-KR" altLang="en-US" sz="1200" kern="0" spc="-50" dirty="0">
                <a:solidFill>
                  <a:srgbClr val="000000"/>
                </a:solidFill>
              </a:rPr>
              <a:t>명 이상의 팀을 구성하여 문제정의</a:t>
            </a:r>
            <a:r>
              <a:rPr lang="en-US" altLang="ko-KR" sz="1200" kern="0" spc="-50" dirty="0">
                <a:solidFill>
                  <a:srgbClr val="000000"/>
                </a:solidFill>
              </a:rPr>
              <a:t>, </a:t>
            </a:r>
            <a:r>
              <a:rPr lang="ko-KR" altLang="en-US" sz="1200" kern="0" spc="-50" dirty="0">
                <a:solidFill>
                  <a:srgbClr val="000000"/>
                </a:solidFill>
              </a:rPr>
              <a:t>문제해결 아이디어 제안</a:t>
            </a:r>
            <a:r>
              <a:rPr lang="en-US" altLang="ko-KR" sz="1200" kern="0" spc="-50" dirty="0">
                <a:solidFill>
                  <a:srgbClr val="000000"/>
                </a:solidFill>
              </a:rPr>
              <a:t>, </a:t>
            </a:r>
            <a:r>
              <a:rPr lang="ko-KR" altLang="en-US" sz="1200" kern="0" spc="-50" dirty="0">
                <a:solidFill>
                  <a:srgbClr val="000000"/>
                </a:solidFill>
              </a:rPr>
              <a:t>설계 및 제작</a:t>
            </a:r>
            <a:r>
              <a:rPr lang="en-US" altLang="ko-KR" sz="1200" kern="0" spc="-50" dirty="0">
                <a:solidFill>
                  <a:srgbClr val="000000"/>
                </a:solidFill>
              </a:rPr>
              <a:t>, </a:t>
            </a:r>
            <a:r>
              <a:rPr lang="ko-KR" altLang="en-US" sz="1200" kern="0" spc="-50" dirty="0">
                <a:solidFill>
                  <a:srgbClr val="000000"/>
                </a:solidFill>
              </a:rPr>
              <a:t>검증 및 평가 등의 절차로 진행하는 문제해결 중심 팀 프로젝트</a:t>
            </a:r>
            <a:r>
              <a:rPr lang="en-US" altLang="ko-KR" sz="1200" kern="0" spc="-50" dirty="0">
                <a:solidFill>
                  <a:srgbClr val="000000"/>
                </a:solidFill>
              </a:rPr>
              <a:t>(PBL) </a:t>
            </a:r>
            <a:r>
              <a:rPr lang="ko-KR" altLang="en-US" sz="1200" kern="0" spc="-50" dirty="0">
                <a:solidFill>
                  <a:srgbClr val="000000"/>
                </a:solidFill>
              </a:rPr>
              <a:t>교과목</a:t>
            </a:r>
            <a:endParaRPr lang="ko-KR" altLang="en-US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4A453B-8C85-3D90-A57D-84E86FEAADCF}"/>
              </a:ext>
            </a:extLst>
          </p:cNvPr>
          <p:cNvSpPr txBox="1"/>
          <p:nvPr/>
        </p:nvSpPr>
        <p:spPr>
          <a:xfrm>
            <a:off x="1021822" y="2411673"/>
            <a:ext cx="1251277" cy="3385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latin typeface="+mn-ea"/>
              </a:rPr>
              <a:t>capstone</a:t>
            </a:r>
            <a:endParaRPr lang="ko-KR" altLang="en-US" sz="1600" b="1" dirty="0">
              <a:latin typeface="+mn-ea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3244D809-51E6-4678-B6A9-4D61FBF5CBBC}"/>
              </a:ext>
            </a:extLst>
          </p:cNvPr>
          <p:cNvSpPr/>
          <p:nvPr/>
        </p:nvSpPr>
        <p:spPr>
          <a:xfrm>
            <a:off x="436899" y="251298"/>
            <a:ext cx="1621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3273" hangingPunct="0">
              <a:buSzPct val="100000"/>
            </a:pPr>
            <a:r>
              <a:rPr lang="en-US" altLang="ko-KR" sz="1200" b="1" spc="-82"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004D86"/>
                    </a:gs>
                  </a:gsLst>
                  <a:lin ang="5400000" scaled="0"/>
                </a:gradFill>
                <a:latin typeface="맑은 고딕" panose="020F0502020204030204"/>
                <a:ea typeface="맑은 고딕" panose="020B0503020000020004" pitchFamily="50" charset="-127"/>
              </a:rPr>
              <a:t>ORIENTATION</a:t>
            </a:r>
            <a:endParaRPr lang="ko-KR" altLang="en-US" sz="1200" b="1" spc="-82" dirty="0"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004D86"/>
                  </a:gs>
                </a:gsLst>
                <a:lin ang="5400000" scaled="0"/>
              </a:gra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pic>
        <p:nvPicPr>
          <p:cNvPr id="5" name="Picture 2" descr="Capstone | Mcburnett's Musings">
            <a:extLst>
              <a:ext uri="{FF2B5EF4-FFF2-40B4-BE49-F238E27FC236}">
                <a16:creationId xmlns:a16="http://schemas.microsoft.com/office/drawing/2014/main" id="{B84EBEAC-53C3-F447-CAD6-F47D0D615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06" y="3523679"/>
            <a:ext cx="2660467" cy="1467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629F28DC-B4E9-CE1D-E8DB-18F45E62AFC5}"/>
              </a:ext>
            </a:extLst>
          </p:cNvPr>
          <p:cNvCxnSpPr>
            <a:cxnSpLocks/>
            <a:stCxn id="4" idx="2"/>
            <a:endCxn id="10" idx="0"/>
          </p:cNvCxnSpPr>
          <p:nvPr/>
        </p:nvCxnSpPr>
        <p:spPr>
          <a:xfrm>
            <a:off x="1647461" y="2750227"/>
            <a:ext cx="704" cy="7095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B4EC974-73D1-B89D-CE6A-9939BF5A95D9}"/>
              </a:ext>
            </a:extLst>
          </p:cNvPr>
          <p:cNvSpPr/>
          <p:nvPr/>
        </p:nvSpPr>
        <p:spPr>
          <a:xfrm>
            <a:off x="1122089" y="3459759"/>
            <a:ext cx="1052151" cy="307777"/>
          </a:xfrm>
          <a:prstGeom prst="rect">
            <a:avLst/>
          </a:prstGeom>
          <a:noFill/>
          <a:ln w="28575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18090145-5BA0-6E52-53FC-70C17B03822A}"/>
              </a:ext>
            </a:extLst>
          </p:cNvPr>
          <p:cNvCxnSpPr>
            <a:cxnSpLocks/>
          </p:cNvCxnSpPr>
          <p:nvPr/>
        </p:nvCxnSpPr>
        <p:spPr>
          <a:xfrm flipV="1">
            <a:off x="1645860" y="4199471"/>
            <a:ext cx="0" cy="3149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97132D98-371E-5504-8B75-57D0C6FE3692}"/>
              </a:ext>
            </a:extLst>
          </p:cNvPr>
          <p:cNvSpPr txBox="1"/>
          <p:nvPr/>
        </p:nvSpPr>
        <p:spPr>
          <a:xfrm>
            <a:off x="1031983" y="4507845"/>
            <a:ext cx="1187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/>
              <a:t>Keystone</a:t>
            </a:r>
            <a:endParaRPr lang="ko-KR" altLang="en-US" sz="1400" b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4D8FAB-4C0C-515E-3F85-75CD2866E953}"/>
              </a:ext>
            </a:extLst>
          </p:cNvPr>
          <p:cNvSpPr txBox="1"/>
          <p:nvPr/>
        </p:nvSpPr>
        <p:spPr>
          <a:xfrm>
            <a:off x="521572" y="1480892"/>
            <a:ext cx="8736727" cy="46166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txBody>
          <a:bodyPr wrap="square">
            <a:spAutoFit/>
          </a:bodyPr>
          <a:lstStyle/>
          <a:p>
            <a:r>
              <a:rPr lang="ko-KR" altLang="en-US" sz="1200" dirty="0">
                <a:latin typeface="+mn-ea"/>
              </a:rPr>
              <a:t>건축학에서 </a:t>
            </a:r>
            <a:r>
              <a:rPr lang="ko-KR" altLang="en-US" sz="1200" dirty="0" err="1">
                <a:latin typeface="+mn-ea"/>
              </a:rPr>
              <a:t>캡스톤</a:t>
            </a:r>
            <a:r>
              <a:rPr lang="en-US" altLang="ko-KR" sz="1200" dirty="0">
                <a:latin typeface="+mn-ea"/>
              </a:rPr>
              <a:t>(Capstone)</a:t>
            </a:r>
            <a:r>
              <a:rPr lang="ko-KR" altLang="en-US" sz="1200" dirty="0">
                <a:latin typeface="+mn-ea"/>
              </a:rPr>
              <a:t>은</a:t>
            </a:r>
            <a:r>
              <a:rPr lang="en-US" altLang="ko-KR" sz="1200" dirty="0">
                <a:latin typeface="+mn-ea"/>
              </a:rPr>
              <a:t> </a:t>
            </a:r>
            <a:r>
              <a:rPr lang="ko-KR" altLang="en-US" sz="1200" dirty="0">
                <a:latin typeface="+mn-ea"/>
              </a:rPr>
              <a:t>담장이나 기둥 꼭대기에 놓여 구조물을 완성하고 보호하는 </a:t>
            </a:r>
            <a:r>
              <a:rPr lang="en-US" altLang="ko-KR" sz="1200" dirty="0">
                <a:latin typeface="+mn-ea"/>
              </a:rPr>
              <a:t>‘</a:t>
            </a:r>
            <a:r>
              <a:rPr lang="ko-KR" altLang="en-US" sz="1200" dirty="0">
                <a:latin typeface="+mn-ea"/>
              </a:rPr>
              <a:t>최종 정점</a:t>
            </a:r>
            <a:r>
              <a:rPr lang="en-US" altLang="ko-KR" sz="1200" dirty="0">
                <a:latin typeface="+mn-ea"/>
              </a:rPr>
              <a:t>’</a:t>
            </a:r>
            <a:r>
              <a:rPr lang="ko-KR" altLang="en-US" sz="1200" dirty="0">
                <a:latin typeface="+mn-ea"/>
              </a:rPr>
              <a:t>의 돌을 의미</a:t>
            </a:r>
            <a:endParaRPr lang="en-US" altLang="ko-KR" sz="1200" dirty="0">
              <a:latin typeface="+mn-ea"/>
            </a:endParaRPr>
          </a:p>
          <a:p>
            <a:r>
              <a:rPr lang="ko-KR" altLang="en-US" sz="1200" dirty="0">
                <a:latin typeface="+mn-ea"/>
              </a:rPr>
              <a:t>학습 성과로서의 의미는 학문의 </a:t>
            </a:r>
            <a:r>
              <a:rPr lang="ko-KR" altLang="en-US" sz="1200" dirty="0" err="1">
                <a:latin typeface="+mn-ea"/>
              </a:rPr>
              <a:t>완결점</a:t>
            </a:r>
            <a:r>
              <a:rPr lang="en-US" altLang="ko-KR" sz="1200" dirty="0">
                <a:latin typeface="+mn-ea"/>
              </a:rPr>
              <a:t>, </a:t>
            </a:r>
            <a:r>
              <a:rPr lang="ko-KR" altLang="en-US" sz="1200" dirty="0">
                <a:latin typeface="+mn-ea"/>
              </a:rPr>
              <a:t>실제적 문제를 해결할 수 있는 실천적 전문성의 증명 등을 의미한다</a:t>
            </a:r>
            <a:r>
              <a:rPr lang="en-US" altLang="ko-KR" sz="1200" dirty="0">
                <a:latin typeface="+mn-ea"/>
              </a:rPr>
              <a:t>.</a:t>
            </a:r>
            <a:r>
              <a:rPr lang="ko-KR" altLang="en-US" sz="1200" dirty="0">
                <a:latin typeface="+mn-e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2745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0010B81-F5F1-4B8E-8FBA-D7B56DAE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4078" latinLnBrk="1"/>
            <a:fld id="{562B59FD-5101-4269-9F0E-E2CB88AD9B71}" type="slidenum">
              <a:rPr lang="ko-KR" altLang="en-US" sz="1662" smtClean="0">
                <a:solidFill>
                  <a:prstClr val="white">
                    <a:lumMod val="50000"/>
                  </a:prstClr>
                </a:solidFill>
              </a:rPr>
              <a:pPr defTabSz="844078" latinLnBrk="1"/>
              <a:t>8</a:t>
            </a:fld>
            <a:endParaRPr lang="ko-KR" altLang="en-US" sz="1662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EC1526-C6CD-9C8C-1BB6-6E806D97C8AA}"/>
              </a:ext>
            </a:extLst>
          </p:cNvPr>
          <p:cNvSpPr txBox="1"/>
          <p:nvPr/>
        </p:nvSpPr>
        <p:spPr>
          <a:xfrm>
            <a:off x="436899" y="520496"/>
            <a:ext cx="835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What is Capstone design?</a:t>
            </a:r>
            <a:endParaRPr lang="ko-KR" alt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25E7A41-D206-0EF4-F643-7C053F133DC4}"/>
              </a:ext>
            </a:extLst>
          </p:cNvPr>
          <p:cNvSpPr/>
          <p:nvPr/>
        </p:nvSpPr>
        <p:spPr>
          <a:xfrm>
            <a:off x="436900" y="998846"/>
            <a:ext cx="2804012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30191" latinLnBrk="0" hangingPunct="0">
              <a:spcAft>
                <a:spcPct val="16000"/>
              </a:spcAft>
              <a:buSzPct val="100000"/>
            </a:pP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PBL</a:t>
            </a: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의 시작</a:t>
            </a:r>
          </a:p>
        </p:txBody>
      </p:sp>
      <p:pic>
        <p:nvPicPr>
          <p:cNvPr id="2050" name="Picture 2" descr="처음 시작하는 PBL">
            <a:extLst>
              <a:ext uri="{FF2B5EF4-FFF2-40B4-BE49-F238E27FC236}">
                <a16:creationId xmlns:a16="http://schemas.microsoft.com/office/drawing/2014/main" id="{69F162AB-79CC-868D-BA3A-5BCF6A324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129" y="338261"/>
            <a:ext cx="70485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170E9834-6C15-94AC-0F20-0BF31C08D0DB}"/>
              </a:ext>
            </a:extLst>
          </p:cNvPr>
          <p:cNvSpPr/>
          <p:nvPr/>
        </p:nvSpPr>
        <p:spPr>
          <a:xfrm>
            <a:off x="2426121" y="1071257"/>
            <a:ext cx="1373008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latinLnBrk="1">
              <a:defRPr/>
            </a:pPr>
            <a:r>
              <a:rPr lang="en-US" altLang="ko-KR" sz="1000" b="1">
                <a:solidFill>
                  <a:prstClr val="black"/>
                </a:solidFill>
                <a:latin typeface="+mn-ea"/>
              </a:rPr>
              <a:t>*</a:t>
            </a:r>
            <a:r>
              <a:rPr lang="ko-KR" altLang="en-US" sz="1000" b="1">
                <a:solidFill>
                  <a:prstClr val="black"/>
                </a:solidFill>
                <a:latin typeface="+mn-ea"/>
              </a:rPr>
              <a:t>출처</a:t>
            </a:r>
            <a:r>
              <a:rPr lang="en-US" altLang="ko-KR" sz="1000" b="1">
                <a:solidFill>
                  <a:prstClr val="black"/>
                </a:solidFill>
                <a:latin typeface="+mn-ea"/>
              </a:rPr>
              <a:t>: </a:t>
            </a:r>
            <a:r>
              <a:rPr lang="ko-KR" altLang="en-US" sz="1000" b="1">
                <a:solidFill>
                  <a:prstClr val="black"/>
                </a:solidFill>
                <a:latin typeface="+mn-ea"/>
              </a:rPr>
              <a:t>벅 교육협회</a:t>
            </a:r>
            <a:endParaRPr lang="en-US" altLang="ko-KR" sz="1000" b="1" dirty="0">
              <a:solidFill>
                <a:prstClr val="black"/>
              </a:solidFill>
              <a:latin typeface="+mn-ea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48DD6ED-18BA-E896-91B0-A55D31441063}"/>
              </a:ext>
            </a:extLst>
          </p:cNvPr>
          <p:cNvSpPr/>
          <p:nvPr/>
        </p:nvSpPr>
        <p:spPr>
          <a:xfrm>
            <a:off x="436899" y="2025478"/>
            <a:ext cx="8679209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건축가와 화가 조각가 학교로 설립된 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ko-KR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아카데미아</a:t>
            </a:r>
            <a:r>
              <a:rPr lang="ko-K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디 산 </a:t>
            </a:r>
            <a:r>
              <a:rPr lang="ko-KR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루카＇예술학교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(1577</a:t>
            </a:r>
            <a:r>
              <a:rPr lang="ko-K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년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o-K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로마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/>
              <a:t>단순한 기능을 연습하고 숙달하는 것이 아닌 실제 상황에 적용할 수 있는 기회를 만들고자 하였음</a:t>
            </a:r>
            <a:endParaRPr lang="en-US" altLang="ko-KR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/>
              <a:t>상급 학습자가 되면 오늘날 ＇디자인 챌린지</a:t>
            </a:r>
            <a:r>
              <a:rPr lang="en-US" altLang="ko-KR" sz="1200" dirty="0"/>
              <a:t>'</a:t>
            </a:r>
            <a:r>
              <a:rPr lang="ko-KR" altLang="en-US" sz="1200" dirty="0"/>
              <a:t>라고 부를 만한 교회</a:t>
            </a:r>
            <a:r>
              <a:rPr lang="en-US" altLang="ko-KR" sz="1200" dirty="0"/>
              <a:t>, </a:t>
            </a:r>
            <a:r>
              <a:rPr lang="ko-KR" altLang="en-US" sz="1200" dirty="0"/>
              <a:t>기념비</a:t>
            </a:r>
            <a:r>
              <a:rPr lang="en-US" altLang="ko-KR" sz="1200" dirty="0"/>
              <a:t>, </a:t>
            </a:r>
            <a:r>
              <a:rPr lang="ko-KR" altLang="en-US" sz="1200" dirty="0"/>
              <a:t>궁전과 같은 실제 모형을 만들어내는 과제가 주어졌는데 이러한 과제를 </a:t>
            </a:r>
            <a:r>
              <a:rPr lang="en-US" altLang="ko-KR" sz="1200" dirty="0"/>
              <a:t>'</a:t>
            </a:r>
            <a:r>
              <a:rPr lang="ko-KR" altLang="en-US" sz="1200" b="1" dirty="0" err="1"/>
              <a:t>프로게티</a:t>
            </a:r>
            <a:r>
              <a:rPr lang="en-US" altLang="ko-KR" sz="1200" b="1" dirty="0"/>
              <a:t>(</a:t>
            </a:r>
            <a:r>
              <a:rPr lang="en-US" altLang="ko-KR" sz="1200" b="1" dirty="0" err="1"/>
              <a:t>Progetti</a:t>
            </a:r>
            <a:r>
              <a:rPr lang="en-US" altLang="ko-KR" sz="1200" b="1" dirty="0"/>
              <a:t>, </a:t>
            </a:r>
            <a:r>
              <a:rPr lang="ko-KR" altLang="en-US" sz="1200" b="1" dirty="0"/>
              <a:t>영어의 </a:t>
            </a:r>
            <a:r>
              <a:rPr lang="en-US" altLang="ko-KR" sz="1200" b="1" dirty="0"/>
              <a:t>Project)</a:t>
            </a:r>
            <a:r>
              <a:rPr lang="ko-KR" altLang="en-US" sz="1200" dirty="0"/>
              <a:t>라고 불렀음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FE4436D-400F-8941-4CB5-653A79E1D5EC}"/>
              </a:ext>
            </a:extLst>
          </p:cNvPr>
          <p:cNvSpPr/>
          <p:nvPr/>
        </p:nvSpPr>
        <p:spPr>
          <a:xfrm>
            <a:off x="436899" y="1664155"/>
            <a:ext cx="3531496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30191" latinLnBrk="0" hangingPunct="0">
              <a:spcAft>
                <a:spcPct val="16000"/>
              </a:spcAft>
              <a:buSzPct val="100000"/>
            </a:pPr>
            <a:r>
              <a:rPr lang="ko-KR" alt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프로게티</a:t>
            </a:r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lang="en-US" altLang="ko-KR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progetti</a:t>
            </a:r>
            <a:endParaRPr lang="ko-KR" altLang="en-US" sz="1600" b="1" dirty="0">
              <a:solidFill>
                <a:schemeClr val="tx1">
                  <a:lumMod val="50000"/>
                  <a:lumOff val="50000"/>
                </a:schemeClr>
              </a:solidFill>
              <a:cs typeface="Arial"/>
            </a:endParaRPr>
          </a:p>
        </p:txBody>
      </p:sp>
      <p:sp>
        <p:nvSpPr>
          <p:cNvPr id="8" name="모서리가 둥근 직사각형 209">
            <a:extLst>
              <a:ext uri="{FF2B5EF4-FFF2-40B4-BE49-F238E27FC236}">
                <a16:creationId xmlns:a16="http://schemas.microsoft.com/office/drawing/2014/main" id="{588F554D-5E59-3F68-09EE-F4AE944D44AE}"/>
              </a:ext>
            </a:extLst>
          </p:cNvPr>
          <p:cNvSpPr/>
          <p:nvPr/>
        </p:nvSpPr>
        <p:spPr>
          <a:xfrm>
            <a:off x="786590" y="2864389"/>
            <a:ext cx="8679208" cy="553835"/>
          </a:xfrm>
          <a:prstGeom prst="roundRect">
            <a:avLst>
              <a:gd name="adj" fmla="val 4400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모서리가 둥근 직사각형 9">
            <a:extLst>
              <a:ext uri="{FF2B5EF4-FFF2-40B4-BE49-F238E27FC236}">
                <a16:creationId xmlns:a16="http://schemas.microsoft.com/office/drawing/2014/main" id="{FF58A804-C7C1-DE58-5C73-42203912934C}"/>
              </a:ext>
            </a:extLst>
          </p:cNvPr>
          <p:cNvSpPr/>
          <p:nvPr/>
        </p:nvSpPr>
        <p:spPr>
          <a:xfrm>
            <a:off x="497256" y="2864390"/>
            <a:ext cx="1134774" cy="55383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1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프로게티의 특징</a:t>
            </a:r>
            <a:endParaRPr kumimoji="0" lang="en-US" altLang="ko-K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D9EE4B0-583A-CEAF-DDF8-55ED2C276ED0}"/>
              </a:ext>
            </a:extLst>
          </p:cNvPr>
          <p:cNvSpPr/>
          <p:nvPr/>
        </p:nvSpPr>
        <p:spPr>
          <a:xfrm>
            <a:off x="1777275" y="2911303"/>
            <a:ext cx="3452319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/>
              <a:t>어려운 문제에 대한 해결책을 중심으로 기획</a:t>
            </a:r>
            <a:endParaRPr lang="en-US" altLang="ko-KR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/>
              <a:t>건축가가 맞닥뜨리는 일상적인 업무를 포함</a:t>
            </a:r>
            <a:endParaRPr lang="en-US" altLang="ko-KR" sz="1200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EB31C76-4E7E-F04A-0D13-9B3053C27B33}"/>
              </a:ext>
            </a:extLst>
          </p:cNvPr>
          <p:cNvSpPr/>
          <p:nvPr/>
        </p:nvSpPr>
        <p:spPr>
          <a:xfrm>
            <a:off x="5126194" y="2899767"/>
            <a:ext cx="4441807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/>
              <a:t>의사결정권을 상당부분 학생에게 부여</a:t>
            </a:r>
            <a:endParaRPr lang="en-US" altLang="ko-KR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/>
              <a:t>목표는 전시되고 평가 될 수 있는 공개할 결과물을 만들 것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AA7FE8B-E618-8077-B83E-892432B8A325}"/>
              </a:ext>
            </a:extLst>
          </p:cNvPr>
          <p:cNvSpPr/>
          <p:nvPr/>
        </p:nvSpPr>
        <p:spPr>
          <a:xfrm>
            <a:off x="439155" y="3695278"/>
            <a:ext cx="5420883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30191" latinLnBrk="0" hangingPunct="0">
              <a:spcAft>
                <a:spcPct val="16000"/>
              </a:spcAft>
              <a:buSzPct val="100000"/>
            </a:pPr>
            <a:r>
              <a:rPr lang="ko-KR" alt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월리엄</a:t>
            </a:r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lang="ko-KR" alt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허드</a:t>
            </a:r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lang="ko-KR" altLang="en-US" sz="16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킬패트릭</a:t>
            </a:r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 </a:t>
            </a:r>
            <a:r>
              <a:rPr lang="en-US" altLang="ko-K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‘</a:t>
            </a:r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프로젝트 교수법＇ 발표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7DA5AF4-AEBD-9542-1A38-9AEF9A79AD2F}"/>
              </a:ext>
            </a:extLst>
          </p:cNvPr>
          <p:cNvSpPr/>
          <p:nvPr/>
        </p:nvSpPr>
        <p:spPr>
          <a:xfrm>
            <a:off x="413465" y="4129674"/>
            <a:ext cx="8679209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1918</a:t>
            </a:r>
            <a:r>
              <a:rPr lang="ko-K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년 학생 중심 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ko-K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목적지향적 </a:t>
            </a:r>
            <a:r>
              <a:rPr lang="ko-KR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활동＇에</a:t>
            </a:r>
            <a:r>
              <a:rPr lang="ko-K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주안점 을 둔 프로젝트 교수법 발표</a:t>
            </a:r>
            <a:endParaRPr lang="en-US" altLang="ko-K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목적 지향적 활동은 학생 스스로 자유롭게 목적을 결정하도록 해서 학습 동기를 높이는 것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킬 </a:t>
            </a:r>
            <a:r>
              <a:rPr lang="ko-KR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페트릭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/>
              <a:t>존 듀이는 무제한적 학생 선택권과 목적지향적 활동을 지적하고 </a:t>
            </a:r>
            <a:r>
              <a:rPr lang="en-US" altLang="ko-KR" sz="1200" dirty="0"/>
              <a:t>‘</a:t>
            </a:r>
            <a:r>
              <a:rPr lang="ko-KR" altLang="en-US" sz="1200" dirty="0"/>
              <a:t>사고행위</a:t>
            </a:r>
            <a:r>
              <a:rPr lang="en-US" altLang="ko-KR" sz="1200" dirty="0"/>
              <a:t>act of thinking</a:t>
            </a:r>
            <a:r>
              <a:rPr lang="ko-KR" altLang="en-US" sz="1200" dirty="0"/>
              <a:t>에 주목</a:t>
            </a:r>
            <a:endParaRPr lang="en-US" altLang="ko-KR" sz="12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6FE424C-0928-1313-9027-F6ED102E6C3B}"/>
              </a:ext>
            </a:extLst>
          </p:cNvPr>
          <p:cNvSpPr/>
          <p:nvPr/>
        </p:nvSpPr>
        <p:spPr>
          <a:xfrm>
            <a:off x="413464" y="4764205"/>
            <a:ext cx="8679209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존 듀이는 </a:t>
            </a:r>
            <a:r>
              <a:rPr lang="ko-KR" altLang="en-US" sz="1200" dirty="0"/>
              <a:t>무제한적 학생 선택권과 목적지향적 활동을 지적하고 </a:t>
            </a:r>
            <a:r>
              <a:rPr lang="en-US" altLang="ko-KR" sz="1200" dirty="0"/>
              <a:t>‘</a:t>
            </a:r>
            <a:r>
              <a:rPr lang="ko-KR" altLang="en-US" sz="1200" dirty="0"/>
              <a:t>사고행위</a:t>
            </a:r>
            <a:r>
              <a:rPr lang="en-US" altLang="ko-KR" sz="1200" dirty="0"/>
              <a:t>act of thinking</a:t>
            </a:r>
            <a:r>
              <a:rPr lang="ko-KR" altLang="en-US" sz="1200" dirty="0"/>
              <a:t>에 주목</a:t>
            </a:r>
            <a:endParaRPr lang="en-US" altLang="ko-KR" sz="1200" dirty="0"/>
          </a:p>
          <a:p>
            <a:pPr marL="177800" indent="-177800"/>
            <a:r>
              <a:rPr lang="en-US" altLang="ko-KR" sz="1200" dirty="0"/>
              <a:t>   “</a:t>
            </a:r>
            <a:r>
              <a:rPr lang="ko-KR" altLang="en-US" sz="1200" dirty="0"/>
              <a:t>교사는 학생이 사고하고 탐구하며 성찰할 수 있는 상황을 만드는 존재이어야 하며 </a:t>
            </a:r>
            <a:r>
              <a:rPr lang="en-US" altLang="ko-KR" sz="1200" dirty="0"/>
              <a:t>PBL</a:t>
            </a:r>
            <a:r>
              <a:rPr lang="ko-KR" altLang="en-US" sz="1200" dirty="0"/>
              <a:t>의 구성과 계획</a:t>
            </a:r>
            <a:r>
              <a:rPr lang="en-US" altLang="ko-KR" sz="1200" dirty="0"/>
              <a:t>, </a:t>
            </a:r>
            <a:r>
              <a:rPr lang="ko-KR" altLang="en-US" sz="1200" dirty="0"/>
              <a:t>운영과 지도</a:t>
            </a:r>
            <a:r>
              <a:rPr lang="en-US" altLang="ko-KR" sz="1200" dirty="0"/>
              <a:t>, </a:t>
            </a:r>
            <a:r>
              <a:rPr lang="ko-KR" altLang="en-US" sz="1200" dirty="0"/>
              <a:t>평가와 성찰에 중요 역할이 있다＂고 강조</a:t>
            </a:r>
            <a:endParaRPr lang="en-US" altLang="ko-KR" sz="1200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48FDD95-9303-A060-A857-A4896370F1EF}"/>
              </a:ext>
            </a:extLst>
          </p:cNvPr>
          <p:cNvSpPr/>
          <p:nvPr/>
        </p:nvSpPr>
        <p:spPr>
          <a:xfrm>
            <a:off x="439155" y="5545189"/>
            <a:ext cx="5420883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30191" latinLnBrk="0" hangingPunct="0">
              <a:spcAft>
                <a:spcPct val="16000"/>
              </a:spcAft>
              <a:buSzPct val="100000"/>
            </a:pPr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</a:rPr>
              <a:t>의과대학에서 시작된 문제기반 학습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F95C4E5-68F5-D900-685A-BFC15C6FBFAF}"/>
              </a:ext>
            </a:extLst>
          </p:cNvPr>
          <p:cNvSpPr/>
          <p:nvPr/>
        </p:nvSpPr>
        <p:spPr>
          <a:xfrm>
            <a:off x="413463" y="5883743"/>
            <a:ext cx="8679209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1960</a:t>
            </a:r>
            <a:r>
              <a:rPr lang="ko-K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년대 캐나다 </a:t>
            </a:r>
            <a:r>
              <a:rPr lang="ko-KR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맥마스터대학</a:t>
            </a:r>
            <a:r>
              <a:rPr lang="ko-K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의과대에서 시작한 </a:t>
            </a: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Problem Based Learning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ko-K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년 동안 확산되고 대부분 의대에서 </a:t>
            </a:r>
            <a:r>
              <a:rPr lang="ko-KR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공인되</a:t>
            </a:r>
            <a:r>
              <a:rPr lang="ko-K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교육법으로 운영</a:t>
            </a:r>
            <a:endParaRPr lang="en-US" altLang="ko-K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 err="1"/>
              <a:t>프로게티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처럼</a:t>
            </a:r>
            <a:r>
              <a:rPr lang="ko-KR" altLang="en-US" sz="1200" dirty="0"/>
              <a:t> 어려운 문제가 주어지고</a:t>
            </a:r>
            <a:r>
              <a:rPr lang="en-US" altLang="ko-KR" sz="1200" dirty="0"/>
              <a:t>, </a:t>
            </a:r>
            <a:r>
              <a:rPr lang="ko-KR" altLang="en-US" sz="1200" dirty="0"/>
              <a:t>모둠을 구성해 문제해결</a:t>
            </a:r>
            <a:r>
              <a:rPr lang="en-US" altLang="ko-KR" sz="1200" dirty="0"/>
              <a:t>, </a:t>
            </a:r>
            <a:r>
              <a:rPr lang="ko-KR" altLang="en-US" sz="1200" dirty="0"/>
              <a:t>학습과정에 대해 성찰하고 서로의 생각을 공유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1CB7B3B-6A51-414F-BE29-A54F248C1BF6}"/>
              </a:ext>
            </a:extLst>
          </p:cNvPr>
          <p:cNvSpPr/>
          <p:nvPr/>
        </p:nvSpPr>
        <p:spPr>
          <a:xfrm>
            <a:off x="436899" y="251298"/>
            <a:ext cx="1621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3273" hangingPunct="0">
              <a:buSzPct val="100000"/>
            </a:pPr>
            <a:r>
              <a:rPr lang="en-US" altLang="ko-KR" sz="1200" b="1" spc="-82"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004D86"/>
                    </a:gs>
                  </a:gsLst>
                  <a:lin ang="5400000" scaled="0"/>
                </a:gradFill>
                <a:latin typeface="맑은 고딕" panose="020F0502020204030204"/>
                <a:ea typeface="맑은 고딕" panose="020B0503020000020004" pitchFamily="50" charset="-127"/>
              </a:rPr>
              <a:t>ORIENTATION</a:t>
            </a:r>
            <a:endParaRPr lang="ko-KR" altLang="en-US" sz="1200" b="1" spc="-82" dirty="0"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004D86"/>
                  </a:gs>
                </a:gsLst>
                <a:lin ang="5400000" scaled="0"/>
              </a:gradFill>
              <a:latin typeface="맑은 고딕" panose="020F0502020204030204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01225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0010B81-F5F1-4B8E-8FBA-D7B56DAE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4078" latinLnBrk="1"/>
            <a:fld id="{562B59FD-5101-4269-9F0E-E2CB88AD9B71}" type="slidenum">
              <a:rPr lang="ko-KR" altLang="en-US" sz="1662" smtClean="0">
                <a:solidFill>
                  <a:prstClr val="white">
                    <a:lumMod val="50000"/>
                  </a:prstClr>
                </a:solidFill>
              </a:rPr>
              <a:pPr defTabSz="844078" latinLnBrk="1"/>
              <a:t>9</a:t>
            </a:fld>
            <a:endParaRPr lang="ko-KR" altLang="en-US" sz="1662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EC1526-C6CD-9C8C-1BB6-6E806D97C8AA}"/>
              </a:ext>
            </a:extLst>
          </p:cNvPr>
          <p:cNvSpPr txBox="1"/>
          <p:nvPr/>
        </p:nvSpPr>
        <p:spPr>
          <a:xfrm>
            <a:off x="436899" y="520496"/>
            <a:ext cx="835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What is Capstone design?</a:t>
            </a:r>
            <a:endParaRPr lang="ko-KR" alt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26828E9-AC24-F34A-D5DD-BFC5E6C2A1FA}"/>
              </a:ext>
            </a:extLst>
          </p:cNvPr>
          <p:cNvSpPr/>
          <p:nvPr/>
        </p:nvSpPr>
        <p:spPr>
          <a:xfrm>
            <a:off x="436900" y="998846"/>
            <a:ext cx="3764710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30191" latinLnBrk="0" hangingPunct="0">
              <a:spcAft>
                <a:spcPct val="16000"/>
              </a:spcAft>
              <a:buSzPct val="100000"/>
            </a:pP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Capstone design </a:t>
            </a: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도입 과정</a:t>
            </a: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A1A40C66-CA7F-5570-C120-75A30E0A4E3C}"/>
              </a:ext>
            </a:extLst>
          </p:cNvPr>
          <p:cNvSpPr/>
          <p:nvPr/>
        </p:nvSpPr>
        <p:spPr>
          <a:xfrm>
            <a:off x="436899" y="1859601"/>
            <a:ext cx="3499984" cy="629858"/>
          </a:xfrm>
          <a:prstGeom prst="roundRect">
            <a:avLst>
              <a:gd name="adj" fmla="val 5620"/>
            </a:avLst>
          </a:prstGeom>
          <a:solidFill>
            <a:schemeClr val="bg1">
              <a:lumMod val="95000"/>
            </a:schemeClr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24D9824-530C-6ABF-5B5F-764CA331AC93}"/>
              </a:ext>
            </a:extLst>
          </p:cNvPr>
          <p:cNvSpPr/>
          <p:nvPr/>
        </p:nvSpPr>
        <p:spPr>
          <a:xfrm>
            <a:off x="537282" y="2038383"/>
            <a:ext cx="3147232" cy="314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창의적 공학교육 </a:t>
            </a:r>
            <a:r>
              <a:rPr lang="ko-KR" altLang="en-US" sz="160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프로그램 </a:t>
            </a:r>
            <a:endParaRPr lang="en-US" altLang="ko-KR" sz="1600">
              <a:solidFill>
                <a:schemeClr val="tx1"/>
              </a:solidFill>
              <a:latin typeface="+mn-ea"/>
              <a:cs typeface="Arial" panose="020B0604020202020204" pitchFamily="34" charset="0"/>
            </a:endParaRPr>
          </a:p>
          <a:p>
            <a:pPr algn="ctr"/>
            <a:r>
              <a:rPr lang="ko-KR" altLang="en-US" sz="160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개발 </a:t>
            </a:r>
            <a:r>
              <a:rPr lang="ko-KR" altLang="en-US" sz="1600" dirty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및 확산</a:t>
            </a:r>
            <a:endParaRPr lang="en-US" sz="1600" dirty="0">
              <a:solidFill>
                <a:schemeClr val="tx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" name="Rectangle 50">
            <a:extLst>
              <a:ext uri="{FF2B5EF4-FFF2-40B4-BE49-F238E27FC236}">
                <a16:creationId xmlns:a16="http://schemas.microsoft.com/office/drawing/2014/main" id="{23ED9DF9-8557-CA13-4E14-2185B601782F}"/>
              </a:ext>
            </a:extLst>
          </p:cNvPr>
          <p:cNvSpPr/>
          <p:nvPr/>
        </p:nvSpPr>
        <p:spPr>
          <a:xfrm>
            <a:off x="392448" y="1529294"/>
            <a:ext cx="7553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0"/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+mn-ea"/>
                <a:cs typeface="Arial" panose="020B0604020202020204" pitchFamily="34" charset="0"/>
              </a:rPr>
              <a:t>2002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C6A8165-5620-8BF4-9FF6-B2EBAB0491E3}"/>
              </a:ext>
            </a:extLst>
          </p:cNvPr>
          <p:cNvSpPr/>
          <p:nvPr/>
        </p:nvSpPr>
        <p:spPr>
          <a:xfrm>
            <a:off x="4037266" y="1936172"/>
            <a:ext cx="56261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atin typeface="+mn-ea"/>
              </a:rPr>
              <a:t>2002</a:t>
            </a:r>
            <a:r>
              <a:rPr lang="ko-KR" altLang="en-US" sz="1200" dirty="0">
                <a:latin typeface="+mn-ea"/>
              </a:rPr>
              <a:t>년 산업자원부의 지원으로 시작된 </a:t>
            </a:r>
            <a:r>
              <a:rPr lang="ko-KR" altLang="en-US" sz="1200" b="1" dirty="0">
                <a:latin typeface="+mn-ea"/>
              </a:rPr>
              <a:t>창의적 </a:t>
            </a:r>
            <a:r>
              <a:rPr lang="ko-KR" altLang="en-US" sz="1200" b="1" spc="-150" dirty="0">
                <a:latin typeface="+mn-ea"/>
              </a:rPr>
              <a:t>공학교육 프로그램</a:t>
            </a:r>
            <a:r>
              <a:rPr lang="ko-KR" altLang="en-US" sz="1200" b="1" dirty="0">
                <a:latin typeface="+mn-ea"/>
              </a:rPr>
              <a:t> 개발 및 확산 사업</a:t>
            </a:r>
            <a:r>
              <a:rPr lang="ko-KR" altLang="en-US" sz="1200" dirty="0">
                <a:latin typeface="+mn-ea"/>
              </a:rPr>
              <a:t>을 </a:t>
            </a:r>
            <a:r>
              <a:rPr lang="ko-KR" altLang="en-US" sz="1200" spc="-150" dirty="0">
                <a:latin typeface="+mn-ea"/>
              </a:rPr>
              <a:t>통해 캡스톤</a:t>
            </a:r>
            <a:r>
              <a:rPr lang="ko-KR" altLang="en-US" sz="1200" dirty="0">
                <a:latin typeface="+mn-ea"/>
              </a:rPr>
              <a:t>디자인 교육에 대한 관심이 점차 높아짐</a:t>
            </a:r>
            <a:endParaRPr lang="en-US" altLang="ko-KR" sz="1200" dirty="0">
              <a:latin typeface="+mn-ea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28D5F52-82FE-6495-81DB-A6151F9F32DB}"/>
              </a:ext>
            </a:extLst>
          </p:cNvPr>
          <p:cNvSpPr/>
          <p:nvPr/>
        </p:nvSpPr>
        <p:spPr>
          <a:xfrm>
            <a:off x="4037266" y="2936585"/>
            <a:ext cx="58379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latin typeface="+mn-ea"/>
              </a:rPr>
              <a:t>정부가 신 산학협력 </a:t>
            </a:r>
            <a:r>
              <a:rPr lang="ko-KR" altLang="en-US" sz="1200" spc="-150" dirty="0">
                <a:latin typeface="+mn-ea"/>
              </a:rPr>
              <a:t>정책방향으로</a:t>
            </a:r>
            <a:r>
              <a:rPr lang="ko-KR" altLang="en-US" sz="1200" dirty="0">
                <a:latin typeface="+mn-ea"/>
              </a:rPr>
              <a:t> </a:t>
            </a:r>
            <a:r>
              <a:rPr lang="ko-KR" altLang="en-US" sz="1200" b="1" dirty="0">
                <a:latin typeface="+mn-ea"/>
              </a:rPr>
              <a:t>이론 및 </a:t>
            </a:r>
            <a:r>
              <a:rPr lang="ko-KR" altLang="en-US" sz="1200" b="1">
                <a:latin typeface="+mn-ea"/>
              </a:rPr>
              <a:t>연구중심이 아닌 현장실무 </a:t>
            </a:r>
            <a:r>
              <a:rPr lang="ko-KR" altLang="en-US" sz="1200" b="1" dirty="0">
                <a:latin typeface="+mn-ea"/>
              </a:rPr>
              <a:t>및 실습 중심 교육</a:t>
            </a:r>
            <a:r>
              <a:rPr lang="ko-KR" altLang="en-US" sz="1200" b="1" spc="-150" dirty="0">
                <a:latin typeface="+mn-ea"/>
              </a:rPr>
              <a:t> 강조</a:t>
            </a:r>
            <a:r>
              <a:rPr lang="en-US" altLang="ko-KR" sz="1200" dirty="0">
                <a:latin typeface="+mn-ea"/>
              </a:rPr>
              <a:t>, </a:t>
            </a:r>
            <a:r>
              <a:rPr lang="ko-KR" altLang="en-US" sz="1200" b="1" dirty="0">
                <a:latin typeface="+mn-ea"/>
              </a:rPr>
              <a:t>학생</a:t>
            </a:r>
            <a:r>
              <a:rPr lang="en-US" altLang="ko-KR" sz="1200" b="1" dirty="0">
                <a:latin typeface="+mn-ea"/>
              </a:rPr>
              <a:t>·</a:t>
            </a:r>
            <a:r>
              <a:rPr lang="ko-KR" altLang="en-US" sz="1200" b="1" dirty="0">
                <a:latin typeface="+mn-ea"/>
              </a:rPr>
              <a:t>교수</a:t>
            </a:r>
            <a:r>
              <a:rPr lang="en-US" altLang="ko-KR" sz="1200" b="1" dirty="0">
                <a:latin typeface="+mn-ea"/>
              </a:rPr>
              <a:t>·</a:t>
            </a:r>
            <a:r>
              <a:rPr lang="ko-KR" altLang="en-US" sz="1200" b="1" dirty="0">
                <a:latin typeface="+mn-ea"/>
              </a:rPr>
              <a:t>산업체의 총괄적인 참여</a:t>
            </a:r>
            <a:r>
              <a:rPr lang="ko-KR" altLang="en-US" sz="1200" dirty="0">
                <a:latin typeface="+mn-ea"/>
              </a:rPr>
              <a:t>를 강조하면서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국가균</a:t>
            </a:r>
            <a:r>
              <a:rPr lang="ko-KR" altLang="en-US" sz="1200" spc="-150" dirty="0">
                <a:latin typeface="+mn-ea"/>
              </a:rPr>
              <a:t>형발전</a:t>
            </a:r>
            <a:r>
              <a:rPr lang="ko-KR" altLang="en-US" sz="1200" dirty="0">
                <a:latin typeface="+mn-ea"/>
              </a:rPr>
              <a:t>위원회</a:t>
            </a:r>
            <a:r>
              <a:rPr lang="en-US" altLang="ko-KR" sz="1200" dirty="0">
                <a:latin typeface="+mn-ea"/>
              </a:rPr>
              <a:t>, 2004) </a:t>
            </a:r>
            <a:r>
              <a:rPr lang="ko-KR" altLang="en-US" sz="1200" dirty="0">
                <a:latin typeface="+mn-ea"/>
              </a:rPr>
              <a:t>이에 준하는 캡스톤디자인 프로그램에 대한 관심이 확산됨</a:t>
            </a:r>
            <a:endParaRPr lang="en-US" altLang="ko-KR" sz="1200" dirty="0">
              <a:latin typeface="+mn-ea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3F4D10B-36EB-D04F-1C34-5DEE8481B77A}"/>
              </a:ext>
            </a:extLst>
          </p:cNvPr>
          <p:cNvSpPr/>
          <p:nvPr/>
        </p:nvSpPr>
        <p:spPr>
          <a:xfrm>
            <a:off x="4091587" y="4067581"/>
            <a:ext cx="57292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atin typeface="+mn-ea"/>
              </a:rPr>
              <a:t>2012</a:t>
            </a:r>
            <a:r>
              <a:rPr lang="ko-KR" altLang="en-US" sz="1200" dirty="0">
                <a:latin typeface="+mn-ea"/>
              </a:rPr>
              <a:t>년 교육과학기술부가 산학협력 선도대학 육성사업</a:t>
            </a:r>
            <a:r>
              <a:rPr lang="en-US" altLang="ko-KR" sz="1200" dirty="0">
                <a:latin typeface="+mn-ea"/>
              </a:rPr>
              <a:t>(LINC)</a:t>
            </a:r>
            <a:r>
              <a:rPr lang="ko-KR" altLang="en-US" sz="1200" dirty="0">
                <a:latin typeface="+mn-ea"/>
              </a:rPr>
              <a:t>을 진행하면서 </a:t>
            </a:r>
            <a:r>
              <a:rPr lang="ko-KR" altLang="en-US" sz="1200" b="1" dirty="0">
                <a:latin typeface="+mn-ea"/>
              </a:rPr>
              <a:t>‘</a:t>
            </a:r>
            <a:r>
              <a:rPr lang="ko-KR" altLang="en-US" sz="1200" b="1" dirty="0" err="1">
                <a:latin typeface="+mn-ea"/>
              </a:rPr>
              <a:t>캡스톤디자인’을</a:t>
            </a:r>
            <a:r>
              <a:rPr lang="ko-KR" altLang="en-US" sz="1200" b="1" dirty="0">
                <a:latin typeface="+mn-ea"/>
              </a:rPr>
              <a:t> 필수 정규 교과목으로 운영</a:t>
            </a:r>
            <a:r>
              <a:rPr lang="ko-KR" altLang="en-US" sz="1200" dirty="0">
                <a:latin typeface="+mn-ea"/>
              </a:rPr>
              <a:t>해야 함을 규정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94CCB494-A41F-23F9-D27E-54B9962D778F}"/>
              </a:ext>
            </a:extLst>
          </p:cNvPr>
          <p:cNvSpPr/>
          <p:nvPr/>
        </p:nvSpPr>
        <p:spPr>
          <a:xfrm>
            <a:off x="4091587" y="5012771"/>
            <a:ext cx="55718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latin typeface="+mn-ea"/>
              </a:rPr>
              <a:t>대학정보 공시</a:t>
            </a:r>
            <a:r>
              <a:rPr lang="ko-KR" altLang="en-US" sz="1200" spc="-150" dirty="0">
                <a:latin typeface="+mn-ea"/>
              </a:rPr>
              <a:t> 사이트 </a:t>
            </a:r>
            <a:r>
              <a:rPr lang="ko-KR" altLang="en-US" sz="1200" spc="-150" dirty="0" err="1">
                <a:latin typeface="+mn-ea"/>
              </a:rPr>
              <a:t>대학알리미</a:t>
            </a:r>
            <a:r>
              <a:rPr lang="ko-KR" altLang="en-US" sz="1200" dirty="0">
                <a:latin typeface="+mn-ea"/>
              </a:rPr>
              <a:t> </a:t>
            </a:r>
            <a:r>
              <a:rPr lang="ko-KR" altLang="en-US" sz="1200" spc="-150" dirty="0">
                <a:latin typeface="+mn-ea"/>
              </a:rPr>
              <a:t>통계자료에 따르면 캡스톤디자인을</a:t>
            </a:r>
            <a:r>
              <a:rPr lang="ko-KR" altLang="en-US" sz="1200" dirty="0">
                <a:latin typeface="+mn-ea"/>
              </a:rPr>
              <a:t> 도입해 이수하고 있는</a:t>
            </a:r>
            <a:r>
              <a:rPr lang="ko-KR" altLang="en-US" sz="1200" spc="-150" dirty="0">
                <a:latin typeface="+mn-ea"/>
              </a:rPr>
              <a:t> 대학</a:t>
            </a:r>
            <a:r>
              <a:rPr lang="en-US" altLang="ko-KR" sz="1200" dirty="0">
                <a:latin typeface="+mn-ea"/>
              </a:rPr>
              <a:t>(</a:t>
            </a:r>
            <a:r>
              <a:rPr lang="ko-KR" altLang="en-US" sz="1200" dirty="0">
                <a:latin typeface="+mn-ea"/>
              </a:rPr>
              <a:t>서울 지역 </a:t>
            </a:r>
            <a:r>
              <a:rPr lang="ko-KR" altLang="en-US" sz="1200" dirty="0" err="1">
                <a:latin typeface="+mn-ea"/>
              </a:rPr>
              <a:t>일반대</a:t>
            </a:r>
            <a:r>
              <a:rPr lang="ko-KR" altLang="en-US" sz="1200" dirty="0">
                <a:latin typeface="+mn-ea"/>
              </a:rPr>
              <a:t> 기준</a:t>
            </a:r>
            <a:r>
              <a:rPr lang="en-US" altLang="ko-KR" sz="1200" dirty="0">
                <a:latin typeface="+mn-ea"/>
              </a:rPr>
              <a:t>)</a:t>
            </a:r>
            <a:r>
              <a:rPr lang="ko-KR" altLang="en-US" sz="1200" dirty="0">
                <a:latin typeface="+mn-ea"/>
              </a:rPr>
              <a:t>의 학생 수는 </a:t>
            </a:r>
            <a:r>
              <a:rPr lang="en-US" altLang="ko-KR" sz="1200" spc="-150" dirty="0">
                <a:latin typeface="+mn-ea"/>
              </a:rPr>
              <a:t>2014</a:t>
            </a:r>
            <a:r>
              <a:rPr lang="ko-KR" altLang="en-US" sz="1200" spc="-150" dirty="0">
                <a:latin typeface="+mn-ea"/>
              </a:rPr>
              <a:t>년</a:t>
            </a:r>
            <a:r>
              <a:rPr lang="ko-KR" altLang="en-US" sz="1200" dirty="0">
                <a:latin typeface="+mn-ea"/>
              </a:rPr>
              <a:t> </a:t>
            </a:r>
            <a:r>
              <a:rPr lang="en-US" altLang="ko-KR" sz="1200" dirty="0">
                <a:latin typeface="+mn-ea"/>
              </a:rPr>
              <a:t>1</a:t>
            </a:r>
            <a:r>
              <a:rPr lang="ko-KR" altLang="en-US" sz="1200" dirty="0">
                <a:latin typeface="+mn-ea"/>
              </a:rPr>
              <a:t>만</a:t>
            </a:r>
            <a:r>
              <a:rPr lang="en-US" altLang="ko-KR" sz="1200" dirty="0">
                <a:latin typeface="+mn-ea"/>
              </a:rPr>
              <a:t>5961</a:t>
            </a:r>
            <a:r>
              <a:rPr lang="ko-KR" altLang="en-US" sz="1200" dirty="0">
                <a:latin typeface="+mn-ea"/>
              </a:rPr>
              <a:t>명에서 </a:t>
            </a:r>
            <a:r>
              <a:rPr lang="en-US" altLang="ko-KR" sz="1200" spc="-150" dirty="0">
                <a:latin typeface="+mn-ea"/>
              </a:rPr>
              <a:t>2015</a:t>
            </a:r>
            <a:r>
              <a:rPr lang="ko-KR" altLang="en-US" sz="1200" spc="-150" dirty="0">
                <a:latin typeface="+mn-ea"/>
              </a:rPr>
              <a:t>년</a:t>
            </a:r>
            <a:r>
              <a:rPr lang="ko-KR" altLang="en-US" sz="1200" dirty="0">
                <a:latin typeface="+mn-ea"/>
              </a:rPr>
              <a:t> </a:t>
            </a:r>
            <a:r>
              <a:rPr lang="en-US" altLang="ko-KR" sz="1200" dirty="0">
                <a:latin typeface="+mn-ea"/>
              </a:rPr>
              <a:t>2</a:t>
            </a:r>
            <a:r>
              <a:rPr lang="ko-KR" altLang="en-US" sz="1200" dirty="0">
                <a:latin typeface="+mn-ea"/>
              </a:rPr>
              <a:t>만</a:t>
            </a:r>
            <a:r>
              <a:rPr lang="en-US" altLang="ko-KR" sz="1200" dirty="0">
                <a:latin typeface="+mn-ea"/>
              </a:rPr>
              <a:t>2382</a:t>
            </a:r>
            <a:r>
              <a:rPr lang="ko-KR" altLang="en-US" sz="1200" dirty="0">
                <a:latin typeface="+mn-ea"/>
              </a:rPr>
              <a:t>명으로 증가하였으며</a:t>
            </a:r>
            <a:r>
              <a:rPr lang="en-US" altLang="ko-KR" sz="1200" dirty="0">
                <a:latin typeface="+mn-ea"/>
              </a:rPr>
              <a:t> 2016</a:t>
            </a:r>
            <a:r>
              <a:rPr lang="ko-KR" altLang="en-US" sz="1200" dirty="0">
                <a:latin typeface="+mn-ea"/>
              </a:rPr>
              <a:t>년 </a:t>
            </a:r>
            <a:r>
              <a:rPr lang="en-US" altLang="ko-KR" sz="1200" dirty="0">
                <a:latin typeface="+mn-ea"/>
              </a:rPr>
              <a:t>2</a:t>
            </a:r>
            <a:r>
              <a:rPr lang="ko-KR" altLang="en-US" sz="1200" dirty="0">
                <a:latin typeface="+mn-ea"/>
              </a:rPr>
              <a:t>만</a:t>
            </a:r>
            <a:r>
              <a:rPr lang="en-US" altLang="ko-KR" sz="1200" dirty="0">
                <a:latin typeface="+mn-ea"/>
              </a:rPr>
              <a:t>4771</a:t>
            </a:r>
            <a:r>
              <a:rPr lang="ko-KR" altLang="en-US" sz="1200" dirty="0">
                <a:latin typeface="+mn-ea"/>
              </a:rPr>
              <a:t>개 </a:t>
            </a:r>
            <a:r>
              <a:rPr lang="ko-KR" altLang="en-US" sz="1200" spc="-150" dirty="0">
                <a:latin typeface="+mn-ea"/>
              </a:rPr>
              <a:t>학과가 개설</a:t>
            </a: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EEEC8423-32FD-EA13-3A18-17DD35CCDAA2}"/>
              </a:ext>
            </a:extLst>
          </p:cNvPr>
          <p:cNvSpPr/>
          <p:nvPr/>
        </p:nvSpPr>
        <p:spPr>
          <a:xfrm>
            <a:off x="436899" y="2928745"/>
            <a:ext cx="3499984" cy="629858"/>
          </a:xfrm>
          <a:prstGeom prst="roundRect">
            <a:avLst>
              <a:gd name="adj" fmla="val 5620"/>
            </a:avLst>
          </a:prstGeom>
          <a:solidFill>
            <a:schemeClr val="bg1">
              <a:lumMod val="95000"/>
            </a:schemeClr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4" name="Rectangle 50">
            <a:extLst>
              <a:ext uri="{FF2B5EF4-FFF2-40B4-BE49-F238E27FC236}">
                <a16:creationId xmlns:a16="http://schemas.microsoft.com/office/drawing/2014/main" id="{759955A0-17E7-2DDF-CCC3-DB571F4E7481}"/>
              </a:ext>
            </a:extLst>
          </p:cNvPr>
          <p:cNvSpPr/>
          <p:nvPr/>
        </p:nvSpPr>
        <p:spPr>
          <a:xfrm>
            <a:off x="392447" y="2598438"/>
            <a:ext cx="7553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0"/>
            <a:r>
              <a:rPr lang="en-US" sz="2000" b="1">
                <a:solidFill>
                  <a:schemeClr val="accent4">
                    <a:lumMod val="60000"/>
                    <a:lumOff val="40000"/>
                  </a:schemeClr>
                </a:solidFill>
                <a:latin typeface="+mn-ea"/>
                <a:cs typeface="Arial" panose="020B0604020202020204" pitchFamily="34" charset="0"/>
              </a:rPr>
              <a:t>2004</a:t>
            </a:r>
            <a:endParaRPr lang="en-US" sz="2000" b="1" dirty="0">
              <a:solidFill>
                <a:schemeClr val="accent4">
                  <a:lumMod val="60000"/>
                  <a:lumOff val="40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" name="Rounded Rectangle 1">
            <a:extLst>
              <a:ext uri="{FF2B5EF4-FFF2-40B4-BE49-F238E27FC236}">
                <a16:creationId xmlns:a16="http://schemas.microsoft.com/office/drawing/2014/main" id="{94606D95-4DCE-6BF2-3B7C-FC7838BD5507}"/>
              </a:ext>
            </a:extLst>
          </p:cNvPr>
          <p:cNvSpPr/>
          <p:nvPr/>
        </p:nvSpPr>
        <p:spPr>
          <a:xfrm>
            <a:off x="436899" y="3957045"/>
            <a:ext cx="3499984" cy="629858"/>
          </a:xfrm>
          <a:prstGeom prst="roundRect">
            <a:avLst>
              <a:gd name="adj" fmla="val 5620"/>
            </a:avLst>
          </a:prstGeom>
          <a:solidFill>
            <a:schemeClr val="bg1">
              <a:lumMod val="95000"/>
            </a:schemeClr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6" name="Rectangle 50">
            <a:extLst>
              <a:ext uri="{FF2B5EF4-FFF2-40B4-BE49-F238E27FC236}">
                <a16:creationId xmlns:a16="http://schemas.microsoft.com/office/drawing/2014/main" id="{962B14DC-2811-8A22-7352-1DC1504228BB}"/>
              </a:ext>
            </a:extLst>
          </p:cNvPr>
          <p:cNvSpPr/>
          <p:nvPr/>
        </p:nvSpPr>
        <p:spPr>
          <a:xfrm>
            <a:off x="392447" y="3626738"/>
            <a:ext cx="7553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0"/>
            <a:r>
              <a:rPr lang="en-US" sz="2000" b="1">
                <a:solidFill>
                  <a:schemeClr val="accent4">
                    <a:lumMod val="75000"/>
                  </a:schemeClr>
                </a:solidFill>
                <a:latin typeface="+mn-ea"/>
                <a:cs typeface="Arial" panose="020B0604020202020204" pitchFamily="34" charset="0"/>
              </a:rPr>
              <a:t>2012</a:t>
            </a:r>
            <a:endParaRPr lang="en-US" sz="2000" b="1" dirty="0">
              <a:solidFill>
                <a:schemeClr val="accent4">
                  <a:lumMod val="7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C66A292E-4D25-D8F5-C4F2-03273FD72E55}"/>
              </a:ext>
            </a:extLst>
          </p:cNvPr>
          <p:cNvSpPr/>
          <p:nvPr/>
        </p:nvSpPr>
        <p:spPr>
          <a:xfrm>
            <a:off x="498998" y="3040108"/>
            <a:ext cx="3413449" cy="4392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현장실무 및 실습 </a:t>
            </a:r>
            <a:r>
              <a:rPr lang="ko-KR" altLang="en-US" sz="1600" dirty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중심 교육</a:t>
            </a:r>
            <a:r>
              <a:rPr lang="en-US" altLang="ko-KR" sz="1600" dirty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, </a:t>
            </a:r>
            <a:r>
              <a:rPr lang="ko-KR" altLang="en-US" sz="160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산업체 참여 강조</a:t>
            </a:r>
            <a:endParaRPr lang="en-US" sz="1600" dirty="0">
              <a:solidFill>
                <a:schemeClr val="tx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3DD08D8E-52A0-A3CE-F9A0-22732D875BC4}"/>
              </a:ext>
            </a:extLst>
          </p:cNvPr>
          <p:cNvSpPr/>
          <p:nvPr/>
        </p:nvSpPr>
        <p:spPr>
          <a:xfrm>
            <a:off x="482245" y="4033385"/>
            <a:ext cx="3372393" cy="5465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LINC</a:t>
            </a:r>
            <a:r>
              <a:rPr lang="ko-KR" altLang="en-US" sz="160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사업</a:t>
            </a:r>
            <a:r>
              <a:rPr lang="en-US" altLang="ko-KR" sz="160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, </a:t>
            </a:r>
            <a:r>
              <a:rPr lang="ko-KR" altLang="en-US" sz="160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캡스톤디자인 필수 </a:t>
            </a:r>
            <a:r>
              <a:rPr lang="ko-KR" altLang="en-US" sz="1600" dirty="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정규 </a:t>
            </a:r>
            <a:r>
              <a:rPr lang="ko-KR" altLang="en-US" sz="160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교과목으로 지정 운영</a:t>
            </a:r>
            <a:endParaRPr lang="en-US" sz="1600" dirty="0">
              <a:solidFill>
                <a:schemeClr val="tx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" name="Rounded Rectangle 1">
            <a:extLst>
              <a:ext uri="{FF2B5EF4-FFF2-40B4-BE49-F238E27FC236}">
                <a16:creationId xmlns:a16="http://schemas.microsoft.com/office/drawing/2014/main" id="{A3057DF2-ECC0-46A3-69F7-0C511FB76733}"/>
              </a:ext>
            </a:extLst>
          </p:cNvPr>
          <p:cNvSpPr/>
          <p:nvPr/>
        </p:nvSpPr>
        <p:spPr>
          <a:xfrm>
            <a:off x="436900" y="4998913"/>
            <a:ext cx="3499984" cy="629858"/>
          </a:xfrm>
          <a:prstGeom prst="roundRect">
            <a:avLst>
              <a:gd name="adj" fmla="val 5620"/>
            </a:avLst>
          </a:prstGeom>
          <a:solidFill>
            <a:schemeClr val="bg1">
              <a:lumMod val="95000"/>
            </a:schemeClr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1" name="Rectangle 50">
            <a:extLst>
              <a:ext uri="{FF2B5EF4-FFF2-40B4-BE49-F238E27FC236}">
                <a16:creationId xmlns:a16="http://schemas.microsoft.com/office/drawing/2014/main" id="{9D7BEFD7-3C25-A457-3863-8909BBFA845C}"/>
              </a:ext>
            </a:extLst>
          </p:cNvPr>
          <p:cNvSpPr/>
          <p:nvPr/>
        </p:nvSpPr>
        <p:spPr>
          <a:xfrm>
            <a:off x="392449" y="4668606"/>
            <a:ext cx="7553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0"/>
            <a:r>
              <a:rPr lang="en-US" sz="2000" b="1">
                <a:solidFill>
                  <a:schemeClr val="accent4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2016</a:t>
            </a:r>
            <a:endParaRPr lang="en-US" sz="2000" b="1" dirty="0">
              <a:solidFill>
                <a:schemeClr val="accent4">
                  <a:lumMod val="50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" name="Rectangle 5">
            <a:extLst>
              <a:ext uri="{FF2B5EF4-FFF2-40B4-BE49-F238E27FC236}">
                <a16:creationId xmlns:a16="http://schemas.microsoft.com/office/drawing/2014/main" id="{D8A74704-606B-52A4-AD90-6DB25B8ABB1F}"/>
              </a:ext>
            </a:extLst>
          </p:cNvPr>
          <p:cNvSpPr/>
          <p:nvPr/>
        </p:nvSpPr>
        <p:spPr>
          <a:xfrm>
            <a:off x="482246" y="5075253"/>
            <a:ext cx="3372393" cy="5465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전국 </a:t>
            </a:r>
            <a:r>
              <a:rPr lang="en-US" altLang="ko-KR" sz="160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218</a:t>
            </a:r>
            <a:r>
              <a:rPr lang="ko-KR" altLang="en-US" sz="160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개 대학 </a:t>
            </a:r>
            <a:endParaRPr lang="en-US" altLang="ko-KR" sz="1600">
              <a:solidFill>
                <a:schemeClr val="tx1"/>
              </a:solidFill>
              <a:latin typeface="+mn-ea"/>
              <a:cs typeface="Arial" panose="020B0604020202020204" pitchFamily="34" charset="0"/>
            </a:endParaRPr>
          </a:p>
          <a:p>
            <a:pPr algn="ctr"/>
            <a:r>
              <a:rPr lang="en-US" sz="160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200,563</a:t>
            </a:r>
            <a:r>
              <a:rPr lang="ko-KR" altLang="en-US" sz="160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명이 이수</a:t>
            </a:r>
            <a:r>
              <a:rPr lang="en-US" altLang="ko-KR" sz="105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(2012</a:t>
            </a:r>
            <a:r>
              <a:rPr lang="ko-KR" altLang="en-US" sz="105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년 대비 </a:t>
            </a:r>
            <a:r>
              <a:rPr lang="en-US" altLang="ko-KR" sz="105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232% </a:t>
            </a:r>
            <a:r>
              <a:rPr lang="ko-KR" altLang="en-US" sz="105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증가</a:t>
            </a:r>
            <a:r>
              <a:rPr lang="en-US" altLang="ko-KR" sz="105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)</a:t>
            </a:r>
            <a:endParaRPr lang="en-US" sz="1600" dirty="0">
              <a:solidFill>
                <a:schemeClr val="tx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8DAD3B8-0700-4919-89CC-E0D6DC26505D}"/>
              </a:ext>
            </a:extLst>
          </p:cNvPr>
          <p:cNvSpPr/>
          <p:nvPr/>
        </p:nvSpPr>
        <p:spPr>
          <a:xfrm>
            <a:off x="436899" y="251298"/>
            <a:ext cx="1621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3273" hangingPunct="0">
              <a:buSzPct val="100000"/>
            </a:pPr>
            <a:r>
              <a:rPr lang="en-US" altLang="ko-KR" sz="1200" b="1" spc="-82"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004D86"/>
                    </a:gs>
                  </a:gsLst>
                  <a:lin ang="5400000" scaled="0"/>
                </a:gradFill>
                <a:latin typeface="맑은 고딕" panose="020F0502020204030204"/>
                <a:ea typeface="맑은 고딕" panose="020B0503020000020004" pitchFamily="50" charset="-127"/>
              </a:rPr>
              <a:t>ORIENTATION</a:t>
            </a:r>
            <a:endParaRPr lang="ko-KR" altLang="en-US" sz="1200" b="1" spc="-82" dirty="0"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004D86"/>
                  </a:gs>
                </a:gsLst>
                <a:lin ang="5400000" scaled="0"/>
              </a:gra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97AFB287-9A94-4E44-B4AB-3F0A50BD71A3}"/>
              </a:ext>
            </a:extLst>
          </p:cNvPr>
          <p:cNvSpPr/>
          <p:nvPr/>
        </p:nvSpPr>
        <p:spPr>
          <a:xfrm>
            <a:off x="4091585" y="6013541"/>
            <a:ext cx="55718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dirty="0">
                <a:latin typeface="+mn-ea"/>
              </a:rPr>
              <a:t>대학정보 공시</a:t>
            </a:r>
            <a:r>
              <a:rPr lang="ko-KR" altLang="en-US" sz="1200" spc="-150" dirty="0">
                <a:latin typeface="+mn-ea"/>
              </a:rPr>
              <a:t> 사이트 </a:t>
            </a:r>
            <a:r>
              <a:rPr lang="ko-KR" altLang="en-US" sz="1200" spc="-150" err="1">
                <a:latin typeface="+mn-ea"/>
              </a:rPr>
              <a:t>대학알리미</a:t>
            </a:r>
            <a:r>
              <a:rPr lang="ko-KR" altLang="en-US" sz="1200">
                <a:latin typeface="+mn-ea"/>
              </a:rPr>
              <a:t> </a:t>
            </a:r>
            <a:r>
              <a:rPr lang="ko-KR" altLang="en-US" sz="1200" spc="-150">
                <a:latin typeface="+mn-ea"/>
              </a:rPr>
              <a:t>통계자료 </a:t>
            </a:r>
            <a:endParaRPr lang="en-US" altLang="ko-KR" sz="1200" spc="-150">
              <a:latin typeface="+mn-ea"/>
            </a:endParaRPr>
          </a:p>
          <a:p>
            <a:r>
              <a:rPr lang="en-US" altLang="ko-KR" sz="1200" spc="-150">
                <a:latin typeface="+mn-ea"/>
              </a:rPr>
              <a:t>2025</a:t>
            </a:r>
            <a:r>
              <a:rPr lang="ko-KR" altLang="en-US" sz="1200" spc="-150">
                <a:latin typeface="+mn-ea"/>
              </a:rPr>
              <a:t>년 기준 </a:t>
            </a:r>
            <a:r>
              <a:rPr lang="en-US" altLang="ko-KR" sz="1200" spc="-150">
                <a:latin typeface="+mn-ea"/>
              </a:rPr>
              <a:t>2024</a:t>
            </a:r>
            <a:r>
              <a:rPr lang="ko-KR" altLang="en-US" sz="1200" spc="-150">
                <a:latin typeface="+mn-ea"/>
              </a:rPr>
              <a:t>년 실적 데이터</a:t>
            </a:r>
            <a:endParaRPr lang="ko-KR" altLang="en-US" sz="1200" spc="-150" dirty="0">
              <a:latin typeface="+mn-ea"/>
            </a:endParaRPr>
          </a:p>
        </p:txBody>
      </p:sp>
      <p:sp>
        <p:nvSpPr>
          <p:cNvPr id="25" name="Rounded Rectangle 1">
            <a:extLst>
              <a:ext uri="{FF2B5EF4-FFF2-40B4-BE49-F238E27FC236}">
                <a16:creationId xmlns:a16="http://schemas.microsoft.com/office/drawing/2014/main" id="{7FFC9BFF-4CDD-46C8-8C10-086EF850B598}"/>
              </a:ext>
            </a:extLst>
          </p:cNvPr>
          <p:cNvSpPr/>
          <p:nvPr/>
        </p:nvSpPr>
        <p:spPr>
          <a:xfrm>
            <a:off x="436898" y="5999683"/>
            <a:ext cx="3499984" cy="629858"/>
          </a:xfrm>
          <a:prstGeom prst="roundRect">
            <a:avLst>
              <a:gd name="adj" fmla="val 5620"/>
            </a:avLst>
          </a:prstGeom>
          <a:solidFill>
            <a:schemeClr val="bg1">
              <a:lumMod val="95000"/>
            </a:schemeClr>
          </a:solidFill>
          <a:ln w="285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6" name="Rectangle 50">
            <a:extLst>
              <a:ext uri="{FF2B5EF4-FFF2-40B4-BE49-F238E27FC236}">
                <a16:creationId xmlns:a16="http://schemas.microsoft.com/office/drawing/2014/main" id="{D8F09D68-7144-4761-B445-FE5A862766D2}"/>
              </a:ext>
            </a:extLst>
          </p:cNvPr>
          <p:cNvSpPr/>
          <p:nvPr/>
        </p:nvSpPr>
        <p:spPr>
          <a:xfrm>
            <a:off x="392446" y="5669376"/>
            <a:ext cx="7553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latinLnBrk="0"/>
            <a:r>
              <a:rPr lang="en-US" sz="2000" b="1">
                <a:solidFill>
                  <a:schemeClr val="accent4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2025</a:t>
            </a:r>
            <a:endParaRPr lang="en-US" sz="2000" b="1" dirty="0">
              <a:solidFill>
                <a:schemeClr val="accent4">
                  <a:lumMod val="50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7" name="Rectangle 5">
            <a:extLst>
              <a:ext uri="{FF2B5EF4-FFF2-40B4-BE49-F238E27FC236}">
                <a16:creationId xmlns:a16="http://schemas.microsoft.com/office/drawing/2014/main" id="{DD951155-E031-4555-B847-CFEFBD80D449}"/>
              </a:ext>
            </a:extLst>
          </p:cNvPr>
          <p:cNvSpPr/>
          <p:nvPr/>
        </p:nvSpPr>
        <p:spPr>
          <a:xfrm>
            <a:off x="482244" y="6076023"/>
            <a:ext cx="3372393" cy="5465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전국 </a:t>
            </a:r>
            <a:r>
              <a:rPr lang="en-US" altLang="ko-KR" sz="160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165</a:t>
            </a:r>
            <a:r>
              <a:rPr lang="ko-KR" altLang="en-US" sz="160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개 대학 </a:t>
            </a:r>
            <a:endParaRPr lang="en-US" altLang="ko-KR" sz="1600">
              <a:solidFill>
                <a:schemeClr val="tx1"/>
              </a:solidFill>
              <a:latin typeface="+mn-ea"/>
              <a:cs typeface="Arial" panose="020B0604020202020204" pitchFamily="34" charset="0"/>
            </a:endParaRPr>
          </a:p>
          <a:p>
            <a:pPr algn="ctr"/>
            <a:r>
              <a:rPr lang="en-US" sz="160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177,265</a:t>
            </a:r>
            <a:r>
              <a:rPr lang="ko-KR" altLang="en-US" sz="1600">
                <a:solidFill>
                  <a:schemeClr val="tx1"/>
                </a:solidFill>
                <a:latin typeface="+mn-ea"/>
                <a:cs typeface="Arial" panose="020B0604020202020204" pitchFamily="34" charset="0"/>
              </a:rPr>
              <a:t>명이 이수</a:t>
            </a:r>
            <a:endParaRPr lang="en-US" sz="1600" dirty="0">
              <a:solidFill>
                <a:schemeClr val="tx1"/>
              </a:solidFill>
              <a:latin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876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0010B81-F5F1-4B8E-8FBA-D7B56DAE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4078" latinLnBrk="1"/>
            <a:fld id="{562B59FD-5101-4269-9F0E-E2CB88AD9B71}" type="slidenum">
              <a:rPr lang="ko-KR" altLang="en-US" sz="1662" smtClean="0">
                <a:solidFill>
                  <a:prstClr val="white">
                    <a:lumMod val="50000"/>
                  </a:prstClr>
                </a:solidFill>
              </a:rPr>
              <a:pPr defTabSz="844078" latinLnBrk="1"/>
              <a:t>10</a:t>
            </a:fld>
            <a:endParaRPr lang="ko-KR" altLang="en-US" sz="1662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EC1526-C6CD-9C8C-1BB6-6E806D97C8AA}"/>
              </a:ext>
            </a:extLst>
          </p:cNvPr>
          <p:cNvSpPr txBox="1"/>
          <p:nvPr/>
        </p:nvSpPr>
        <p:spPr>
          <a:xfrm>
            <a:off x="436899" y="520496"/>
            <a:ext cx="835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What is Capstone design?</a:t>
            </a:r>
            <a:endParaRPr lang="ko-KR" alt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B455726-86E5-3536-8818-67D77E81742D}"/>
              </a:ext>
            </a:extLst>
          </p:cNvPr>
          <p:cNvSpPr/>
          <p:nvPr/>
        </p:nvSpPr>
        <p:spPr>
          <a:xfrm>
            <a:off x="436899" y="998846"/>
            <a:ext cx="5500913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30191" latinLnBrk="0" hangingPunct="0">
              <a:spcAft>
                <a:spcPct val="16000"/>
              </a:spcAft>
              <a:buSzPct val="100000"/>
            </a:pP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Capstone design </a:t>
            </a:r>
            <a:r>
              <a:rPr lang="ko-KR" altLang="en-US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이수요건과 대학공시 관리</a:t>
            </a:r>
            <a:endParaRPr lang="ko-KR" altLang="en-US" b="1" dirty="0">
              <a:gradFill>
                <a:gsLst>
                  <a:gs pos="100000">
                    <a:srgbClr val="0070C0"/>
                  </a:gs>
                  <a:gs pos="0">
                    <a:srgbClr val="1F497D">
                      <a:lumMod val="75000"/>
                    </a:srgbClr>
                  </a:gs>
                </a:gsLst>
                <a:lin ang="5400000" scaled="0"/>
              </a:gradFill>
              <a:cs typeface="Arial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9874223B-289E-FE6E-03E2-F80C87B0002A}"/>
              </a:ext>
            </a:extLst>
          </p:cNvPr>
          <p:cNvSpPr/>
          <p:nvPr/>
        </p:nvSpPr>
        <p:spPr>
          <a:xfrm>
            <a:off x="475063" y="3116090"/>
            <a:ext cx="4525909" cy="3180453"/>
          </a:xfrm>
          <a:prstGeom prst="roundRect">
            <a:avLst>
              <a:gd name="adj" fmla="val 4298"/>
            </a:avLst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B00CAAE9-1056-58A1-D9EF-291BEF2D8DC4}"/>
              </a:ext>
            </a:extLst>
          </p:cNvPr>
          <p:cNvCxnSpPr/>
          <p:nvPr/>
        </p:nvCxnSpPr>
        <p:spPr>
          <a:xfrm flipH="1">
            <a:off x="475063" y="2386071"/>
            <a:ext cx="8474765" cy="0"/>
          </a:xfrm>
          <a:prstGeom prst="line">
            <a:avLst/>
          </a:prstGeom>
          <a:solidFill>
            <a:srgbClr val="0066FF"/>
          </a:solidFill>
          <a:ln w="9525" cap="flat" cmpd="sng" algn="ctr">
            <a:gradFill>
              <a:gsLst>
                <a:gs pos="0">
                  <a:srgbClr val="0070C0">
                    <a:alpha val="0"/>
                  </a:srgbClr>
                </a:gs>
                <a:gs pos="21000">
                  <a:srgbClr val="0070C0"/>
                </a:gs>
                <a:gs pos="79000">
                  <a:srgbClr val="0070C0"/>
                </a:gs>
                <a:gs pos="100000">
                  <a:srgbClr val="FFFFFF">
                    <a:lumMod val="85000"/>
                    <a:alpha val="0"/>
                  </a:srgbClr>
                </a:gs>
              </a:gsLst>
              <a:lin ang="10800000" scaled="0"/>
            </a:gradFill>
            <a:prstDash val="solid"/>
            <a:round/>
          </a:ln>
          <a:effectLst/>
        </p:spPr>
      </p:cxnSp>
      <p:sp>
        <p:nvSpPr>
          <p:cNvPr id="8" name="직사각형 7">
            <a:extLst>
              <a:ext uri="{FF2B5EF4-FFF2-40B4-BE49-F238E27FC236}">
                <a16:creationId xmlns:a16="http://schemas.microsoft.com/office/drawing/2014/main" id="{A6B155D2-F8A2-4811-B0FC-0A0ECD604344}"/>
              </a:ext>
            </a:extLst>
          </p:cNvPr>
          <p:cNvSpPr/>
          <p:nvPr/>
        </p:nvSpPr>
        <p:spPr>
          <a:xfrm>
            <a:off x="370201" y="1662228"/>
            <a:ext cx="88259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/>
              <a:t>대학의 주요 정보를 제공하기 위한 목적의 </a:t>
            </a:r>
            <a:r>
              <a:rPr lang="en-US" altLang="ko-KR" sz="1200"/>
              <a:t>‘</a:t>
            </a:r>
            <a:r>
              <a:rPr lang="ko-KR" altLang="en-US" sz="1200"/>
              <a:t>교육관련기관의 정보공개에 관한 특례법 시행령</a:t>
            </a:r>
            <a:r>
              <a:rPr lang="en-US" altLang="ko-KR" sz="1200"/>
              <a:t>’</a:t>
            </a:r>
            <a:r>
              <a:rPr lang="ko-KR" altLang="en-US" sz="1200"/>
              <a:t>에 근거하여 </a:t>
            </a:r>
            <a:r>
              <a:rPr lang="en-US" altLang="ko-KR" sz="1200"/>
              <a:t>14</a:t>
            </a:r>
            <a:r>
              <a:rPr lang="ko-KR" altLang="en-US" sz="1200"/>
              <a:t>개 분야 </a:t>
            </a:r>
            <a:r>
              <a:rPr lang="en-US" altLang="ko-KR" sz="1200"/>
              <a:t>65</a:t>
            </a:r>
            <a:r>
              <a:rPr lang="ko-KR" altLang="en-US" sz="1200"/>
              <a:t>개 항목 </a:t>
            </a:r>
            <a:r>
              <a:rPr lang="en-US" altLang="ko-KR" sz="1200"/>
              <a:t>104</a:t>
            </a:r>
            <a:r>
              <a:rPr lang="ko-KR" altLang="en-US" sz="1200"/>
              <a:t>개 세부항목 중 하나로 관리</a:t>
            </a:r>
            <a:endParaRPr lang="en-US" altLang="ko-KR" sz="1200"/>
          </a:p>
          <a:p>
            <a:r>
              <a:rPr lang="en-US" altLang="ko-KR" sz="1200" b="1"/>
              <a:t>12. </a:t>
            </a:r>
            <a:r>
              <a:rPr lang="ko-KR" altLang="en-US" sz="1200" b="1"/>
              <a:t>교원의 연구</a:t>
            </a:r>
            <a:r>
              <a:rPr lang="en-US" altLang="ko-KR" sz="1200" b="1"/>
              <a:t>.</a:t>
            </a:r>
            <a:r>
              <a:rPr lang="ko-KR" altLang="en-US" sz="1200" b="1"/>
              <a:t>학생에 대한 교육 및 산학협력 현황 </a:t>
            </a:r>
            <a:r>
              <a:rPr lang="en-US" altLang="ko-KR" sz="1200" b="1"/>
              <a:t>&gt; </a:t>
            </a:r>
            <a:r>
              <a:rPr lang="ko-KR" altLang="en-US" sz="1200" b="1"/>
              <a:t>카</a:t>
            </a:r>
            <a:r>
              <a:rPr lang="en-US" altLang="ko-KR" sz="1200" b="1"/>
              <a:t>-2. </a:t>
            </a:r>
            <a:r>
              <a:rPr lang="ko-KR" altLang="en-US" sz="1200" b="1"/>
              <a:t>캡스톤 디자인</a:t>
            </a:r>
            <a:r>
              <a:rPr lang="en-US" altLang="ko-KR" sz="1200" b="1"/>
              <a:t>(</a:t>
            </a:r>
            <a:r>
              <a:rPr lang="ko-KR" altLang="en-US" sz="1200" b="1"/>
              <a:t>창의적 설계</a:t>
            </a:r>
            <a:r>
              <a:rPr lang="en-US" altLang="ko-KR" sz="1200" b="1"/>
              <a:t>) </a:t>
            </a:r>
            <a:r>
              <a:rPr lang="ko-KR" altLang="en-US" sz="1200" b="1"/>
              <a:t>운영 현황 </a:t>
            </a:r>
            <a:endParaRPr lang="en-US" altLang="ko-KR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4">
            <a:extLst>
              <a:ext uri="{FF2B5EF4-FFF2-40B4-BE49-F238E27FC236}">
                <a16:creationId xmlns:a16="http://schemas.microsoft.com/office/drawing/2014/main" id="{4A318DEF-F612-1003-BB69-A6F7EDCF2F0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668905" y="3782641"/>
            <a:ext cx="4017628" cy="2052076"/>
            <a:chOff x="4015" y="1370"/>
            <a:chExt cx="3288" cy="1908"/>
          </a:xfrm>
        </p:grpSpPr>
        <p:sp>
          <p:nvSpPr>
            <p:cNvPr id="10" name="AutoShape 3">
              <a:extLst>
                <a:ext uri="{FF2B5EF4-FFF2-40B4-BE49-F238E27FC236}">
                  <a16:creationId xmlns:a16="http://schemas.microsoft.com/office/drawing/2014/main" id="{35A925C6-F272-9F59-3A5D-9F15A210046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015" y="1370"/>
              <a:ext cx="3288" cy="1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0D78B049-22EF-2969-7058-EB3AEE42A6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1" y="1439"/>
              <a:ext cx="2616" cy="1680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EE6E0530-77B1-3CC1-1DA4-6085ACDC57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11" y="1370"/>
              <a:ext cx="2695" cy="1808"/>
            </a:xfrm>
            <a:custGeom>
              <a:avLst/>
              <a:gdLst>
                <a:gd name="T0" fmla="*/ 273 w 273"/>
                <a:gd name="T1" fmla="*/ 175 h 182"/>
                <a:gd name="T2" fmla="*/ 273 w 273"/>
                <a:gd name="T3" fmla="*/ 11 h 182"/>
                <a:gd name="T4" fmla="*/ 263 w 273"/>
                <a:gd name="T5" fmla="*/ 0 h 182"/>
                <a:gd name="T6" fmla="*/ 11 w 273"/>
                <a:gd name="T7" fmla="*/ 0 h 182"/>
                <a:gd name="T8" fmla="*/ 0 w 273"/>
                <a:gd name="T9" fmla="*/ 11 h 182"/>
                <a:gd name="T10" fmla="*/ 0 w 273"/>
                <a:gd name="T11" fmla="*/ 175 h 182"/>
                <a:gd name="T12" fmla="*/ 3 w 273"/>
                <a:gd name="T13" fmla="*/ 182 h 182"/>
                <a:gd name="T14" fmla="*/ 270 w 273"/>
                <a:gd name="T15" fmla="*/ 182 h 182"/>
                <a:gd name="T16" fmla="*/ 273 w 273"/>
                <a:gd name="T17" fmla="*/ 175 h 182"/>
                <a:gd name="T18" fmla="*/ 263 w 273"/>
                <a:gd name="T19" fmla="*/ 170 h 182"/>
                <a:gd name="T20" fmla="*/ 9 w 273"/>
                <a:gd name="T21" fmla="*/ 170 h 182"/>
                <a:gd name="T22" fmla="*/ 9 w 273"/>
                <a:gd name="T23" fmla="*/ 11 h 182"/>
                <a:gd name="T24" fmla="*/ 263 w 273"/>
                <a:gd name="T25" fmla="*/ 11 h 182"/>
                <a:gd name="T26" fmla="*/ 263 w 273"/>
                <a:gd name="T27" fmla="*/ 17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3" h="182">
                  <a:moveTo>
                    <a:pt x="273" y="175"/>
                  </a:moveTo>
                  <a:cubicBezTo>
                    <a:pt x="273" y="11"/>
                    <a:pt x="273" y="11"/>
                    <a:pt x="273" y="11"/>
                  </a:cubicBezTo>
                  <a:cubicBezTo>
                    <a:pt x="273" y="5"/>
                    <a:pt x="268" y="0"/>
                    <a:pt x="26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77"/>
                    <a:pt x="1" y="180"/>
                    <a:pt x="3" y="182"/>
                  </a:cubicBezTo>
                  <a:cubicBezTo>
                    <a:pt x="270" y="182"/>
                    <a:pt x="270" y="182"/>
                    <a:pt x="270" y="182"/>
                  </a:cubicBezTo>
                  <a:cubicBezTo>
                    <a:pt x="272" y="180"/>
                    <a:pt x="273" y="177"/>
                    <a:pt x="273" y="175"/>
                  </a:cubicBezTo>
                  <a:close/>
                  <a:moveTo>
                    <a:pt x="263" y="170"/>
                  </a:moveTo>
                  <a:cubicBezTo>
                    <a:pt x="9" y="170"/>
                    <a:pt x="9" y="170"/>
                    <a:pt x="9" y="170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263" y="11"/>
                    <a:pt x="263" y="11"/>
                    <a:pt x="263" y="11"/>
                  </a:cubicBezTo>
                  <a:lnTo>
                    <a:pt x="263" y="170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5215AC1A-97B8-B313-9EF6-55D8BEB444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5" y="3178"/>
              <a:ext cx="3297" cy="60"/>
            </a:xfrm>
            <a:custGeom>
              <a:avLst/>
              <a:gdLst>
                <a:gd name="T0" fmla="*/ 2962 w 3297"/>
                <a:gd name="T1" fmla="*/ 0 h 60"/>
                <a:gd name="T2" fmla="*/ 326 w 3297"/>
                <a:gd name="T3" fmla="*/ 0 h 60"/>
                <a:gd name="T4" fmla="*/ 0 w 3297"/>
                <a:gd name="T5" fmla="*/ 0 h 60"/>
                <a:gd name="T6" fmla="*/ 0 w 3297"/>
                <a:gd name="T7" fmla="*/ 60 h 60"/>
                <a:gd name="T8" fmla="*/ 3297 w 3297"/>
                <a:gd name="T9" fmla="*/ 60 h 60"/>
                <a:gd name="T10" fmla="*/ 3297 w 3297"/>
                <a:gd name="T11" fmla="*/ 0 h 60"/>
                <a:gd name="T12" fmla="*/ 2962 w 3297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97" h="60">
                  <a:moveTo>
                    <a:pt x="2962" y="0"/>
                  </a:moveTo>
                  <a:lnTo>
                    <a:pt x="326" y="0"/>
                  </a:lnTo>
                  <a:lnTo>
                    <a:pt x="0" y="0"/>
                  </a:lnTo>
                  <a:lnTo>
                    <a:pt x="0" y="60"/>
                  </a:lnTo>
                  <a:lnTo>
                    <a:pt x="3297" y="60"/>
                  </a:lnTo>
                  <a:lnTo>
                    <a:pt x="3297" y="0"/>
                  </a:lnTo>
                  <a:lnTo>
                    <a:pt x="2962" y="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4" name="Oval 8">
              <a:extLst>
                <a:ext uri="{FF2B5EF4-FFF2-40B4-BE49-F238E27FC236}">
                  <a16:creationId xmlns:a16="http://schemas.microsoft.com/office/drawing/2014/main" id="{64A0724C-E33A-FC0A-4FED-46480BE91D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4" y="1419"/>
              <a:ext cx="30" cy="20"/>
            </a:xfrm>
            <a:prstGeom prst="ellipse">
              <a:avLst/>
            </a:prstGeom>
            <a:solidFill>
              <a:srgbClr val="9395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C0988A0B-80BD-F150-FAD9-AD105E0CC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7" y="3178"/>
              <a:ext cx="464" cy="40"/>
            </a:xfrm>
            <a:custGeom>
              <a:avLst/>
              <a:gdLst>
                <a:gd name="T0" fmla="*/ 24 w 47"/>
                <a:gd name="T1" fmla="*/ 0 h 4"/>
                <a:gd name="T2" fmla="*/ 23 w 47"/>
                <a:gd name="T3" fmla="*/ 0 h 4"/>
                <a:gd name="T4" fmla="*/ 0 w 47"/>
                <a:gd name="T5" fmla="*/ 0 h 4"/>
                <a:gd name="T6" fmla="*/ 4 w 47"/>
                <a:gd name="T7" fmla="*/ 4 h 4"/>
                <a:gd name="T8" fmla="*/ 23 w 47"/>
                <a:gd name="T9" fmla="*/ 4 h 4"/>
                <a:gd name="T10" fmla="*/ 24 w 47"/>
                <a:gd name="T11" fmla="*/ 4 h 4"/>
                <a:gd name="T12" fmla="*/ 43 w 47"/>
                <a:gd name="T13" fmla="*/ 4 h 4"/>
                <a:gd name="T14" fmla="*/ 47 w 47"/>
                <a:gd name="T15" fmla="*/ 0 h 4"/>
                <a:gd name="T16" fmla="*/ 24 w 47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4">
                  <a:moveTo>
                    <a:pt x="24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4"/>
                    <a:pt x="4" y="4"/>
                  </a:cubicBezTo>
                  <a:cubicBezTo>
                    <a:pt x="7" y="4"/>
                    <a:pt x="20" y="4"/>
                    <a:pt x="23" y="4"/>
                  </a:cubicBezTo>
                  <a:cubicBezTo>
                    <a:pt x="23" y="4"/>
                    <a:pt x="24" y="4"/>
                    <a:pt x="24" y="4"/>
                  </a:cubicBezTo>
                  <a:cubicBezTo>
                    <a:pt x="27" y="4"/>
                    <a:pt x="39" y="4"/>
                    <a:pt x="43" y="4"/>
                  </a:cubicBezTo>
                  <a:cubicBezTo>
                    <a:pt x="46" y="4"/>
                    <a:pt x="47" y="0"/>
                    <a:pt x="47" y="0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CB7C1FF1-3B3C-B8E6-E20C-AEFAC8049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5" y="3238"/>
              <a:ext cx="3297" cy="40"/>
            </a:xfrm>
            <a:custGeom>
              <a:avLst/>
              <a:gdLst>
                <a:gd name="T0" fmla="*/ 0 w 334"/>
                <a:gd name="T1" fmla="*/ 0 h 4"/>
                <a:gd name="T2" fmla="*/ 19 w 334"/>
                <a:gd name="T3" fmla="*/ 4 h 4"/>
                <a:gd name="T4" fmla="*/ 166 w 334"/>
                <a:gd name="T5" fmla="*/ 4 h 4"/>
                <a:gd name="T6" fmla="*/ 168 w 334"/>
                <a:gd name="T7" fmla="*/ 4 h 4"/>
                <a:gd name="T8" fmla="*/ 314 w 334"/>
                <a:gd name="T9" fmla="*/ 4 h 4"/>
                <a:gd name="T10" fmla="*/ 334 w 33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4" h="4">
                  <a:moveTo>
                    <a:pt x="0" y="0"/>
                  </a:moveTo>
                  <a:cubicBezTo>
                    <a:pt x="0" y="0"/>
                    <a:pt x="2" y="4"/>
                    <a:pt x="19" y="4"/>
                  </a:cubicBezTo>
                  <a:cubicBezTo>
                    <a:pt x="37" y="4"/>
                    <a:pt x="166" y="4"/>
                    <a:pt x="166" y="4"/>
                  </a:cubicBezTo>
                  <a:cubicBezTo>
                    <a:pt x="168" y="4"/>
                    <a:pt x="168" y="4"/>
                    <a:pt x="168" y="4"/>
                  </a:cubicBezTo>
                  <a:cubicBezTo>
                    <a:pt x="168" y="4"/>
                    <a:pt x="297" y="4"/>
                    <a:pt x="314" y="4"/>
                  </a:cubicBezTo>
                  <a:cubicBezTo>
                    <a:pt x="332" y="4"/>
                    <a:pt x="334" y="0"/>
                    <a:pt x="334" y="0"/>
                  </a:cubicBezTo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F371E1C8-E67F-4CB8-40DE-A3F6606FD47C}"/>
              </a:ext>
            </a:extLst>
          </p:cNvPr>
          <p:cNvSpPr txBox="1"/>
          <p:nvPr/>
        </p:nvSpPr>
        <p:spPr>
          <a:xfrm>
            <a:off x="5589104" y="5898845"/>
            <a:ext cx="4176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>
                <a:latin typeface="+mj-lt"/>
              </a:rPr>
              <a:t>2025</a:t>
            </a:r>
            <a:r>
              <a:rPr lang="ko-KR" altLang="en-US" sz="1200" b="1">
                <a:latin typeface="+mj-lt"/>
              </a:rPr>
              <a:t>년 기준</a:t>
            </a:r>
            <a:r>
              <a:rPr lang="en-US" altLang="ko-KR" sz="1200" b="1">
                <a:latin typeface="+mj-lt"/>
              </a:rPr>
              <a:t>,</a:t>
            </a:r>
            <a:r>
              <a:rPr lang="ko-KR" altLang="en-US" sz="1200" b="1">
                <a:latin typeface="+mj-lt"/>
              </a:rPr>
              <a:t> 전국 </a:t>
            </a:r>
            <a:r>
              <a:rPr lang="en-US" altLang="ko-KR" sz="1200" b="1">
                <a:latin typeface="+mj-lt"/>
              </a:rPr>
              <a:t>4</a:t>
            </a:r>
            <a:r>
              <a:rPr lang="ko-KR" altLang="en-US" sz="1200" b="1">
                <a:latin typeface="+mj-lt"/>
              </a:rPr>
              <a:t>년제 대학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1273BC-A5A2-60DE-196E-4828C23DC59A}"/>
              </a:ext>
            </a:extLst>
          </p:cNvPr>
          <p:cNvSpPr txBox="1"/>
          <p:nvPr/>
        </p:nvSpPr>
        <p:spPr>
          <a:xfrm>
            <a:off x="6272945" y="4570176"/>
            <a:ext cx="28248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177,265</a:t>
            </a:r>
            <a:r>
              <a:rPr lang="ko-KR" altLang="en-US" sz="3200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명</a:t>
            </a:r>
            <a:endParaRPr lang="en-US" sz="48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B03F095-07CE-F5D9-A50C-341C25FD677E}"/>
              </a:ext>
            </a:extLst>
          </p:cNvPr>
          <p:cNvSpPr txBox="1"/>
          <p:nvPr/>
        </p:nvSpPr>
        <p:spPr>
          <a:xfrm>
            <a:off x="6813959" y="3943315"/>
            <a:ext cx="17940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165</a:t>
            </a:r>
            <a:r>
              <a:rPr lang="ko-KR" altLang="en-US" sz="20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개 대학</a:t>
            </a:r>
            <a:endParaRPr lang="en-US" sz="3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52">
            <a:extLst>
              <a:ext uri="{FF2B5EF4-FFF2-40B4-BE49-F238E27FC236}">
                <a16:creationId xmlns:a16="http://schemas.microsoft.com/office/drawing/2014/main" id="{BADA7D98-DDED-B006-2CC5-63052B2DC5A5}"/>
              </a:ext>
            </a:extLst>
          </p:cNvPr>
          <p:cNvGrpSpPr/>
          <p:nvPr/>
        </p:nvGrpSpPr>
        <p:grpSpPr>
          <a:xfrm>
            <a:off x="623320" y="3241835"/>
            <a:ext cx="454225" cy="434387"/>
            <a:chOff x="1078752" y="2716220"/>
            <a:chExt cx="822960" cy="822960"/>
          </a:xfrm>
        </p:grpSpPr>
        <p:sp>
          <p:nvSpPr>
            <p:cNvPr id="22" name="Rounded Rectangle 13">
              <a:extLst>
                <a:ext uri="{FF2B5EF4-FFF2-40B4-BE49-F238E27FC236}">
                  <a16:creationId xmlns:a16="http://schemas.microsoft.com/office/drawing/2014/main" id="{964DE184-B99F-6E7B-6D48-AFBBFEE4B7CC}"/>
                </a:ext>
              </a:extLst>
            </p:cNvPr>
            <p:cNvSpPr/>
            <p:nvPr/>
          </p:nvSpPr>
          <p:spPr>
            <a:xfrm>
              <a:off x="1078752" y="2716220"/>
              <a:ext cx="822960" cy="822960"/>
            </a:xfrm>
            <a:prstGeom prst="roundRect">
              <a:avLst/>
            </a:prstGeom>
            <a:solidFill>
              <a:srgbClr val="0779B7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3" name="Group 13">
              <a:extLst>
                <a:ext uri="{FF2B5EF4-FFF2-40B4-BE49-F238E27FC236}">
                  <a16:creationId xmlns:a16="http://schemas.microsoft.com/office/drawing/2014/main" id="{73564652-3106-E2B1-CB31-A9A31E71CA2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61632" y="2941167"/>
              <a:ext cx="457200" cy="373063"/>
              <a:chOff x="76" y="440"/>
              <a:chExt cx="288" cy="235"/>
            </a:xfrm>
            <a:solidFill>
              <a:srgbClr val="FFFFFF"/>
            </a:solidFill>
          </p:grpSpPr>
          <p:sp>
            <p:nvSpPr>
              <p:cNvPr id="24" name="Freeform 15">
                <a:extLst>
                  <a:ext uri="{FF2B5EF4-FFF2-40B4-BE49-F238E27FC236}">
                    <a16:creationId xmlns:a16="http://schemas.microsoft.com/office/drawing/2014/main" id="{6B46C6B6-7E08-F816-5082-2DFC4070A5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" y="440"/>
                <a:ext cx="199" cy="199"/>
              </a:xfrm>
              <a:custGeom>
                <a:avLst/>
                <a:gdLst>
                  <a:gd name="T0" fmla="*/ 1371 w 2391"/>
                  <a:gd name="T1" fmla="*/ 12 h 2382"/>
                  <a:gd name="T2" fmla="*/ 1618 w 2391"/>
                  <a:gd name="T3" fmla="*/ 76 h 2382"/>
                  <a:gd name="T4" fmla="*/ 1840 w 2391"/>
                  <a:gd name="T5" fmla="*/ 188 h 2382"/>
                  <a:gd name="T6" fmla="*/ 2035 w 2391"/>
                  <a:gd name="T7" fmla="*/ 343 h 2382"/>
                  <a:gd name="T8" fmla="*/ 2192 w 2391"/>
                  <a:gd name="T9" fmla="*/ 534 h 2382"/>
                  <a:gd name="T10" fmla="*/ 2307 w 2391"/>
                  <a:gd name="T11" fmla="*/ 755 h 2382"/>
                  <a:gd name="T12" fmla="*/ 2376 w 2391"/>
                  <a:gd name="T13" fmla="*/ 1000 h 2382"/>
                  <a:gd name="T14" fmla="*/ 2256 w 2391"/>
                  <a:gd name="T15" fmla="*/ 1173 h 2382"/>
                  <a:gd name="T16" fmla="*/ 2221 w 2391"/>
                  <a:gd name="T17" fmla="*/ 924 h 2382"/>
                  <a:gd name="T18" fmla="*/ 2132 w 2391"/>
                  <a:gd name="T19" fmla="*/ 695 h 2382"/>
                  <a:gd name="T20" fmla="*/ 1994 w 2391"/>
                  <a:gd name="T21" fmla="*/ 497 h 2382"/>
                  <a:gd name="T22" fmla="*/ 1816 w 2391"/>
                  <a:gd name="T23" fmla="*/ 334 h 2382"/>
                  <a:gd name="T24" fmla="*/ 1605 w 2391"/>
                  <a:gd name="T25" fmla="*/ 216 h 2382"/>
                  <a:gd name="T26" fmla="*/ 1367 w 2391"/>
                  <a:gd name="T27" fmla="*/ 148 h 2382"/>
                  <a:gd name="T28" fmla="*/ 1114 w 2391"/>
                  <a:gd name="T29" fmla="*/ 137 h 2382"/>
                  <a:gd name="T30" fmla="*/ 876 w 2391"/>
                  <a:gd name="T31" fmla="*/ 183 h 2382"/>
                  <a:gd name="T32" fmla="*/ 661 w 2391"/>
                  <a:gd name="T33" fmla="*/ 279 h 2382"/>
                  <a:gd name="T34" fmla="*/ 475 w 2391"/>
                  <a:gd name="T35" fmla="*/ 418 h 2382"/>
                  <a:gd name="T36" fmla="*/ 322 w 2391"/>
                  <a:gd name="T37" fmla="*/ 594 h 2382"/>
                  <a:gd name="T38" fmla="*/ 211 w 2391"/>
                  <a:gd name="T39" fmla="*/ 799 h 2382"/>
                  <a:gd name="T40" fmla="*/ 147 w 2391"/>
                  <a:gd name="T41" fmla="*/ 1030 h 2382"/>
                  <a:gd name="T42" fmla="*/ 139 w 2391"/>
                  <a:gd name="T43" fmla="*/ 1280 h 2382"/>
                  <a:gd name="T44" fmla="*/ 188 w 2391"/>
                  <a:gd name="T45" fmla="*/ 1526 h 2382"/>
                  <a:gd name="T46" fmla="*/ 291 w 2391"/>
                  <a:gd name="T47" fmla="*/ 1748 h 2382"/>
                  <a:gd name="T48" fmla="*/ 442 w 2391"/>
                  <a:gd name="T49" fmla="*/ 1938 h 2382"/>
                  <a:gd name="T50" fmla="*/ 631 w 2391"/>
                  <a:gd name="T51" fmla="*/ 2090 h 2382"/>
                  <a:gd name="T52" fmla="*/ 852 w 2391"/>
                  <a:gd name="T53" fmla="*/ 2195 h 2382"/>
                  <a:gd name="T54" fmla="*/ 1096 w 2391"/>
                  <a:gd name="T55" fmla="*/ 2249 h 2382"/>
                  <a:gd name="T56" fmla="*/ 998 w 2391"/>
                  <a:gd name="T57" fmla="*/ 2371 h 2382"/>
                  <a:gd name="T58" fmla="*/ 754 w 2391"/>
                  <a:gd name="T59" fmla="*/ 2303 h 2382"/>
                  <a:gd name="T60" fmla="*/ 533 w 2391"/>
                  <a:gd name="T61" fmla="*/ 2187 h 2382"/>
                  <a:gd name="T62" fmla="*/ 343 w 2391"/>
                  <a:gd name="T63" fmla="*/ 2030 h 2382"/>
                  <a:gd name="T64" fmla="*/ 189 w 2391"/>
                  <a:gd name="T65" fmla="*/ 1836 h 2382"/>
                  <a:gd name="T66" fmla="*/ 76 w 2391"/>
                  <a:gd name="T67" fmla="*/ 1614 h 2382"/>
                  <a:gd name="T68" fmla="*/ 13 w 2391"/>
                  <a:gd name="T69" fmla="*/ 1368 h 2382"/>
                  <a:gd name="T70" fmla="*/ 3 w 2391"/>
                  <a:gd name="T71" fmla="*/ 1105 h 2382"/>
                  <a:gd name="T72" fmla="*/ 51 w 2391"/>
                  <a:gd name="T73" fmla="*/ 849 h 2382"/>
                  <a:gd name="T74" fmla="*/ 149 w 2391"/>
                  <a:gd name="T75" fmla="*/ 616 h 2382"/>
                  <a:gd name="T76" fmla="*/ 293 w 2391"/>
                  <a:gd name="T77" fmla="*/ 411 h 2382"/>
                  <a:gd name="T78" fmla="*/ 477 w 2391"/>
                  <a:gd name="T79" fmla="*/ 241 h 2382"/>
                  <a:gd name="T80" fmla="*/ 693 w 2391"/>
                  <a:gd name="T81" fmla="*/ 111 h 2382"/>
                  <a:gd name="T82" fmla="*/ 935 w 2391"/>
                  <a:gd name="T83" fmla="*/ 28 h 2382"/>
                  <a:gd name="T84" fmla="*/ 1197 w 2391"/>
                  <a:gd name="T85" fmla="*/ 0 h 2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391" h="2382">
                    <a:moveTo>
                      <a:pt x="1197" y="0"/>
                    </a:moveTo>
                    <a:lnTo>
                      <a:pt x="1285" y="3"/>
                    </a:lnTo>
                    <a:lnTo>
                      <a:pt x="1371" y="12"/>
                    </a:lnTo>
                    <a:lnTo>
                      <a:pt x="1455" y="28"/>
                    </a:lnTo>
                    <a:lnTo>
                      <a:pt x="1538" y="49"/>
                    </a:lnTo>
                    <a:lnTo>
                      <a:pt x="1618" y="76"/>
                    </a:lnTo>
                    <a:lnTo>
                      <a:pt x="1695" y="109"/>
                    </a:lnTo>
                    <a:lnTo>
                      <a:pt x="1769" y="146"/>
                    </a:lnTo>
                    <a:lnTo>
                      <a:pt x="1840" y="188"/>
                    </a:lnTo>
                    <a:lnTo>
                      <a:pt x="1909" y="235"/>
                    </a:lnTo>
                    <a:lnTo>
                      <a:pt x="1973" y="288"/>
                    </a:lnTo>
                    <a:lnTo>
                      <a:pt x="2035" y="343"/>
                    </a:lnTo>
                    <a:lnTo>
                      <a:pt x="2091" y="403"/>
                    </a:lnTo>
                    <a:lnTo>
                      <a:pt x="2144" y="467"/>
                    </a:lnTo>
                    <a:lnTo>
                      <a:pt x="2192" y="534"/>
                    </a:lnTo>
                    <a:lnTo>
                      <a:pt x="2235" y="604"/>
                    </a:lnTo>
                    <a:lnTo>
                      <a:pt x="2275" y="678"/>
                    </a:lnTo>
                    <a:lnTo>
                      <a:pt x="2307" y="755"/>
                    </a:lnTo>
                    <a:lnTo>
                      <a:pt x="2336" y="834"/>
                    </a:lnTo>
                    <a:lnTo>
                      <a:pt x="2359" y="916"/>
                    </a:lnTo>
                    <a:lnTo>
                      <a:pt x="2376" y="1000"/>
                    </a:lnTo>
                    <a:lnTo>
                      <a:pt x="2387" y="1086"/>
                    </a:lnTo>
                    <a:lnTo>
                      <a:pt x="2391" y="1173"/>
                    </a:lnTo>
                    <a:lnTo>
                      <a:pt x="2256" y="1173"/>
                    </a:lnTo>
                    <a:lnTo>
                      <a:pt x="2252" y="1088"/>
                    </a:lnTo>
                    <a:lnTo>
                      <a:pt x="2240" y="1004"/>
                    </a:lnTo>
                    <a:lnTo>
                      <a:pt x="2221" y="924"/>
                    </a:lnTo>
                    <a:lnTo>
                      <a:pt x="2197" y="844"/>
                    </a:lnTo>
                    <a:lnTo>
                      <a:pt x="2168" y="768"/>
                    </a:lnTo>
                    <a:lnTo>
                      <a:pt x="2132" y="695"/>
                    </a:lnTo>
                    <a:lnTo>
                      <a:pt x="2091" y="625"/>
                    </a:lnTo>
                    <a:lnTo>
                      <a:pt x="2045" y="559"/>
                    </a:lnTo>
                    <a:lnTo>
                      <a:pt x="1994" y="497"/>
                    </a:lnTo>
                    <a:lnTo>
                      <a:pt x="1940" y="438"/>
                    </a:lnTo>
                    <a:lnTo>
                      <a:pt x="1880" y="383"/>
                    </a:lnTo>
                    <a:lnTo>
                      <a:pt x="1816" y="334"/>
                    </a:lnTo>
                    <a:lnTo>
                      <a:pt x="1749" y="290"/>
                    </a:lnTo>
                    <a:lnTo>
                      <a:pt x="1679" y="249"/>
                    </a:lnTo>
                    <a:lnTo>
                      <a:pt x="1605" y="216"/>
                    </a:lnTo>
                    <a:lnTo>
                      <a:pt x="1527" y="187"/>
                    </a:lnTo>
                    <a:lnTo>
                      <a:pt x="1449" y="164"/>
                    </a:lnTo>
                    <a:lnTo>
                      <a:pt x="1367" y="148"/>
                    </a:lnTo>
                    <a:lnTo>
                      <a:pt x="1283" y="137"/>
                    </a:lnTo>
                    <a:lnTo>
                      <a:pt x="1197" y="134"/>
                    </a:lnTo>
                    <a:lnTo>
                      <a:pt x="1114" y="137"/>
                    </a:lnTo>
                    <a:lnTo>
                      <a:pt x="1033" y="147"/>
                    </a:lnTo>
                    <a:lnTo>
                      <a:pt x="953" y="162"/>
                    </a:lnTo>
                    <a:lnTo>
                      <a:pt x="876" y="183"/>
                    </a:lnTo>
                    <a:lnTo>
                      <a:pt x="802" y="210"/>
                    </a:lnTo>
                    <a:lnTo>
                      <a:pt x="730" y="242"/>
                    </a:lnTo>
                    <a:lnTo>
                      <a:pt x="661" y="279"/>
                    </a:lnTo>
                    <a:lnTo>
                      <a:pt x="596" y="321"/>
                    </a:lnTo>
                    <a:lnTo>
                      <a:pt x="532" y="367"/>
                    </a:lnTo>
                    <a:lnTo>
                      <a:pt x="475" y="418"/>
                    </a:lnTo>
                    <a:lnTo>
                      <a:pt x="419" y="473"/>
                    </a:lnTo>
                    <a:lnTo>
                      <a:pt x="369" y="531"/>
                    </a:lnTo>
                    <a:lnTo>
                      <a:pt x="322" y="594"/>
                    </a:lnTo>
                    <a:lnTo>
                      <a:pt x="280" y="659"/>
                    </a:lnTo>
                    <a:lnTo>
                      <a:pt x="243" y="729"/>
                    </a:lnTo>
                    <a:lnTo>
                      <a:pt x="211" y="799"/>
                    </a:lnTo>
                    <a:lnTo>
                      <a:pt x="184" y="875"/>
                    </a:lnTo>
                    <a:lnTo>
                      <a:pt x="163" y="951"/>
                    </a:lnTo>
                    <a:lnTo>
                      <a:pt x="147" y="1030"/>
                    </a:lnTo>
                    <a:lnTo>
                      <a:pt x="137" y="1111"/>
                    </a:lnTo>
                    <a:lnTo>
                      <a:pt x="134" y="1194"/>
                    </a:lnTo>
                    <a:lnTo>
                      <a:pt x="139" y="1280"/>
                    </a:lnTo>
                    <a:lnTo>
                      <a:pt x="148" y="1365"/>
                    </a:lnTo>
                    <a:lnTo>
                      <a:pt x="165" y="1446"/>
                    </a:lnTo>
                    <a:lnTo>
                      <a:pt x="188" y="1526"/>
                    </a:lnTo>
                    <a:lnTo>
                      <a:pt x="217" y="1603"/>
                    </a:lnTo>
                    <a:lnTo>
                      <a:pt x="252" y="1677"/>
                    </a:lnTo>
                    <a:lnTo>
                      <a:pt x="291" y="1748"/>
                    </a:lnTo>
                    <a:lnTo>
                      <a:pt x="337" y="1815"/>
                    </a:lnTo>
                    <a:lnTo>
                      <a:pt x="387" y="1879"/>
                    </a:lnTo>
                    <a:lnTo>
                      <a:pt x="442" y="1938"/>
                    </a:lnTo>
                    <a:lnTo>
                      <a:pt x="501" y="1993"/>
                    </a:lnTo>
                    <a:lnTo>
                      <a:pt x="564" y="2044"/>
                    </a:lnTo>
                    <a:lnTo>
                      <a:pt x="631" y="2090"/>
                    </a:lnTo>
                    <a:lnTo>
                      <a:pt x="701" y="2131"/>
                    </a:lnTo>
                    <a:lnTo>
                      <a:pt x="775" y="2166"/>
                    </a:lnTo>
                    <a:lnTo>
                      <a:pt x="852" y="2195"/>
                    </a:lnTo>
                    <a:lnTo>
                      <a:pt x="931" y="2219"/>
                    </a:lnTo>
                    <a:lnTo>
                      <a:pt x="1012" y="2238"/>
                    </a:lnTo>
                    <a:lnTo>
                      <a:pt x="1096" y="2249"/>
                    </a:lnTo>
                    <a:lnTo>
                      <a:pt x="1096" y="2382"/>
                    </a:lnTo>
                    <a:lnTo>
                      <a:pt x="1084" y="2382"/>
                    </a:lnTo>
                    <a:lnTo>
                      <a:pt x="998" y="2371"/>
                    </a:lnTo>
                    <a:lnTo>
                      <a:pt x="915" y="2354"/>
                    </a:lnTo>
                    <a:lnTo>
                      <a:pt x="833" y="2332"/>
                    </a:lnTo>
                    <a:lnTo>
                      <a:pt x="754" y="2303"/>
                    </a:lnTo>
                    <a:lnTo>
                      <a:pt x="677" y="2270"/>
                    </a:lnTo>
                    <a:lnTo>
                      <a:pt x="604" y="2230"/>
                    </a:lnTo>
                    <a:lnTo>
                      <a:pt x="533" y="2187"/>
                    </a:lnTo>
                    <a:lnTo>
                      <a:pt x="466" y="2139"/>
                    </a:lnTo>
                    <a:lnTo>
                      <a:pt x="403" y="2087"/>
                    </a:lnTo>
                    <a:lnTo>
                      <a:pt x="343" y="2030"/>
                    </a:lnTo>
                    <a:lnTo>
                      <a:pt x="287" y="1969"/>
                    </a:lnTo>
                    <a:lnTo>
                      <a:pt x="236" y="1905"/>
                    </a:lnTo>
                    <a:lnTo>
                      <a:pt x="189" y="1836"/>
                    </a:lnTo>
                    <a:lnTo>
                      <a:pt x="146" y="1765"/>
                    </a:lnTo>
                    <a:lnTo>
                      <a:pt x="109" y="1691"/>
                    </a:lnTo>
                    <a:lnTo>
                      <a:pt x="76" y="1614"/>
                    </a:lnTo>
                    <a:lnTo>
                      <a:pt x="49" y="1534"/>
                    </a:lnTo>
                    <a:lnTo>
                      <a:pt x="28" y="1453"/>
                    </a:lnTo>
                    <a:lnTo>
                      <a:pt x="13" y="1368"/>
                    </a:lnTo>
                    <a:lnTo>
                      <a:pt x="3" y="1282"/>
                    </a:lnTo>
                    <a:lnTo>
                      <a:pt x="0" y="1194"/>
                    </a:lnTo>
                    <a:lnTo>
                      <a:pt x="3" y="1105"/>
                    </a:lnTo>
                    <a:lnTo>
                      <a:pt x="13" y="1018"/>
                    </a:lnTo>
                    <a:lnTo>
                      <a:pt x="28" y="932"/>
                    </a:lnTo>
                    <a:lnTo>
                      <a:pt x="51" y="849"/>
                    </a:lnTo>
                    <a:lnTo>
                      <a:pt x="79" y="769"/>
                    </a:lnTo>
                    <a:lnTo>
                      <a:pt x="111" y="692"/>
                    </a:lnTo>
                    <a:lnTo>
                      <a:pt x="149" y="616"/>
                    </a:lnTo>
                    <a:lnTo>
                      <a:pt x="193" y="545"/>
                    </a:lnTo>
                    <a:lnTo>
                      <a:pt x="241" y="476"/>
                    </a:lnTo>
                    <a:lnTo>
                      <a:pt x="293" y="411"/>
                    </a:lnTo>
                    <a:lnTo>
                      <a:pt x="351" y="350"/>
                    </a:lnTo>
                    <a:lnTo>
                      <a:pt x="412" y="293"/>
                    </a:lnTo>
                    <a:lnTo>
                      <a:pt x="477" y="241"/>
                    </a:lnTo>
                    <a:lnTo>
                      <a:pt x="545" y="193"/>
                    </a:lnTo>
                    <a:lnTo>
                      <a:pt x="617" y="149"/>
                    </a:lnTo>
                    <a:lnTo>
                      <a:pt x="693" y="111"/>
                    </a:lnTo>
                    <a:lnTo>
                      <a:pt x="770" y="78"/>
                    </a:lnTo>
                    <a:lnTo>
                      <a:pt x="851" y="50"/>
                    </a:lnTo>
                    <a:lnTo>
                      <a:pt x="935" y="28"/>
                    </a:lnTo>
                    <a:lnTo>
                      <a:pt x="1020" y="13"/>
                    </a:lnTo>
                    <a:lnTo>
                      <a:pt x="1107" y="3"/>
                    </a:lnTo>
                    <a:lnTo>
                      <a:pt x="119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25" name="Freeform 16">
                <a:extLst>
                  <a:ext uri="{FF2B5EF4-FFF2-40B4-BE49-F238E27FC236}">
                    <a16:creationId xmlns:a16="http://schemas.microsoft.com/office/drawing/2014/main" id="{FA9AD1B4-5B2C-359F-B2C0-B9CE9FC9BE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" y="456"/>
                <a:ext cx="167" cy="165"/>
              </a:xfrm>
              <a:custGeom>
                <a:avLst/>
                <a:gdLst>
                  <a:gd name="T0" fmla="*/ 386 w 2006"/>
                  <a:gd name="T1" fmla="*/ 609 h 1986"/>
                  <a:gd name="T2" fmla="*/ 238 w 2006"/>
                  <a:gd name="T3" fmla="*/ 817 h 1986"/>
                  <a:gd name="T4" fmla="*/ 241 w 2006"/>
                  <a:gd name="T5" fmla="*/ 1084 h 1986"/>
                  <a:gd name="T6" fmla="*/ 289 w 2006"/>
                  <a:gd name="T7" fmla="*/ 1344 h 1986"/>
                  <a:gd name="T8" fmla="*/ 531 w 2006"/>
                  <a:gd name="T9" fmla="*/ 1397 h 1986"/>
                  <a:gd name="T10" fmla="*/ 533 w 2006"/>
                  <a:gd name="T11" fmla="*/ 1199 h 1986"/>
                  <a:gd name="T12" fmla="*/ 517 w 2006"/>
                  <a:gd name="T13" fmla="*/ 887 h 1986"/>
                  <a:gd name="T14" fmla="*/ 556 w 2006"/>
                  <a:gd name="T15" fmla="*/ 575 h 1986"/>
                  <a:gd name="T16" fmla="*/ 771 w 2006"/>
                  <a:gd name="T17" fmla="*/ 162 h 1986"/>
                  <a:gd name="T18" fmla="*/ 699 w 2006"/>
                  <a:gd name="T19" fmla="*/ 433 h 1986"/>
                  <a:gd name="T20" fmla="*/ 1010 w 2006"/>
                  <a:gd name="T21" fmla="*/ 412 h 1986"/>
                  <a:gd name="T22" fmla="*/ 1142 w 2006"/>
                  <a:gd name="T23" fmla="*/ 338 h 1986"/>
                  <a:gd name="T24" fmla="*/ 1065 w 2006"/>
                  <a:gd name="T25" fmla="*/ 93 h 1986"/>
                  <a:gd name="T26" fmla="*/ 1088 w 2006"/>
                  <a:gd name="T27" fmla="*/ 81 h 1986"/>
                  <a:gd name="T28" fmla="*/ 1180 w 2006"/>
                  <a:gd name="T29" fmla="*/ 230 h 1986"/>
                  <a:gd name="T30" fmla="*/ 1267 w 2006"/>
                  <a:gd name="T31" fmla="*/ 436 h 1986"/>
                  <a:gd name="T32" fmla="*/ 1534 w 2006"/>
                  <a:gd name="T33" fmla="*/ 500 h 1986"/>
                  <a:gd name="T34" fmla="*/ 1647 w 2006"/>
                  <a:gd name="T35" fmla="*/ 469 h 1986"/>
                  <a:gd name="T36" fmla="*/ 1532 w 2006"/>
                  <a:gd name="T37" fmla="*/ 227 h 1986"/>
                  <a:gd name="T38" fmla="*/ 1584 w 2006"/>
                  <a:gd name="T39" fmla="*/ 237 h 1986"/>
                  <a:gd name="T40" fmla="*/ 1711 w 2006"/>
                  <a:gd name="T41" fmla="*/ 396 h 1986"/>
                  <a:gd name="T42" fmla="*/ 1795 w 2006"/>
                  <a:gd name="T43" fmla="*/ 566 h 1986"/>
                  <a:gd name="T44" fmla="*/ 1944 w 2006"/>
                  <a:gd name="T45" fmla="*/ 688 h 1986"/>
                  <a:gd name="T46" fmla="*/ 1847 w 2006"/>
                  <a:gd name="T47" fmla="*/ 755 h 1986"/>
                  <a:gd name="T48" fmla="*/ 1862 w 2006"/>
                  <a:gd name="T49" fmla="*/ 985 h 1986"/>
                  <a:gd name="T50" fmla="*/ 1729 w 2006"/>
                  <a:gd name="T51" fmla="*/ 898 h 1986"/>
                  <a:gd name="T52" fmla="*/ 1700 w 2006"/>
                  <a:gd name="T53" fmla="*/ 646 h 1986"/>
                  <a:gd name="T54" fmla="*/ 1406 w 2006"/>
                  <a:gd name="T55" fmla="*/ 585 h 1986"/>
                  <a:gd name="T56" fmla="*/ 1340 w 2006"/>
                  <a:gd name="T57" fmla="*/ 776 h 1986"/>
                  <a:gd name="T58" fmla="*/ 1215 w 2006"/>
                  <a:gd name="T59" fmla="*/ 985 h 1986"/>
                  <a:gd name="T60" fmla="*/ 1201 w 2006"/>
                  <a:gd name="T61" fmla="*/ 664 h 1986"/>
                  <a:gd name="T62" fmla="*/ 1007 w 2006"/>
                  <a:gd name="T63" fmla="*/ 546 h 1986"/>
                  <a:gd name="T64" fmla="*/ 676 w 2006"/>
                  <a:gd name="T65" fmla="*/ 560 h 1986"/>
                  <a:gd name="T66" fmla="*/ 650 w 2006"/>
                  <a:gd name="T67" fmla="*/ 880 h 1986"/>
                  <a:gd name="T68" fmla="*/ 672 w 2006"/>
                  <a:gd name="T69" fmla="*/ 1275 h 1986"/>
                  <a:gd name="T70" fmla="*/ 892 w 2006"/>
                  <a:gd name="T71" fmla="*/ 1427 h 1986"/>
                  <a:gd name="T72" fmla="*/ 719 w 2006"/>
                  <a:gd name="T73" fmla="*/ 1547 h 1986"/>
                  <a:gd name="T74" fmla="*/ 833 w 2006"/>
                  <a:gd name="T75" fmla="*/ 1986 h 1986"/>
                  <a:gd name="T76" fmla="*/ 706 w 2006"/>
                  <a:gd name="T77" fmla="*/ 1766 h 1986"/>
                  <a:gd name="T78" fmla="*/ 610 w 2006"/>
                  <a:gd name="T79" fmla="*/ 1528 h 1986"/>
                  <a:gd name="T80" fmla="*/ 389 w 2006"/>
                  <a:gd name="T81" fmla="*/ 1467 h 1986"/>
                  <a:gd name="T82" fmla="*/ 416 w 2006"/>
                  <a:gd name="T83" fmla="*/ 1715 h 1986"/>
                  <a:gd name="T84" fmla="*/ 397 w 2006"/>
                  <a:gd name="T85" fmla="*/ 1766 h 1986"/>
                  <a:gd name="T86" fmla="*/ 285 w 2006"/>
                  <a:gd name="T87" fmla="*/ 1605 h 1986"/>
                  <a:gd name="T88" fmla="*/ 192 w 2006"/>
                  <a:gd name="T89" fmla="*/ 1417 h 1986"/>
                  <a:gd name="T90" fmla="*/ 105 w 2006"/>
                  <a:gd name="T91" fmla="*/ 1326 h 1986"/>
                  <a:gd name="T92" fmla="*/ 0 w 2006"/>
                  <a:gd name="T93" fmla="*/ 1245 h 1986"/>
                  <a:gd name="T94" fmla="*/ 132 w 2006"/>
                  <a:gd name="T95" fmla="*/ 1230 h 1986"/>
                  <a:gd name="T96" fmla="*/ 99 w 2006"/>
                  <a:gd name="T97" fmla="*/ 1002 h 1986"/>
                  <a:gd name="T98" fmla="*/ 116 w 2006"/>
                  <a:gd name="T99" fmla="*/ 762 h 1986"/>
                  <a:gd name="T100" fmla="*/ 17 w 2006"/>
                  <a:gd name="T101" fmla="*/ 729 h 1986"/>
                  <a:gd name="T102" fmla="*/ 122 w 2006"/>
                  <a:gd name="T103" fmla="*/ 648 h 1986"/>
                  <a:gd name="T104" fmla="*/ 187 w 2006"/>
                  <a:gd name="T105" fmla="*/ 530 h 1986"/>
                  <a:gd name="T106" fmla="*/ 289 w 2006"/>
                  <a:gd name="T107" fmla="*/ 352 h 1986"/>
                  <a:gd name="T108" fmla="*/ 425 w 2006"/>
                  <a:gd name="T109" fmla="*/ 203 h 1986"/>
                  <a:gd name="T110" fmla="*/ 388 w 2006"/>
                  <a:gd name="T111" fmla="*/ 315 h 1986"/>
                  <a:gd name="T112" fmla="*/ 289 w 2006"/>
                  <a:gd name="T113" fmla="*/ 555 h 1986"/>
                  <a:gd name="T114" fmla="*/ 482 w 2006"/>
                  <a:gd name="T115" fmla="*/ 482 h 1986"/>
                  <a:gd name="T116" fmla="*/ 616 w 2006"/>
                  <a:gd name="T117" fmla="*/ 373 h 1986"/>
                  <a:gd name="T118" fmla="*/ 717 w 2006"/>
                  <a:gd name="T119" fmla="*/ 159 h 1986"/>
                  <a:gd name="T120" fmla="*/ 804 w 2006"/>
                  <a:gd name="T121" fmla="*/ 33 h 19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006" h="1986">
                    <a:moveTo>
                      <a:pt x="556" y="575"/>
                    </a:moveTo>
                    <a:lnTo>
                      <a:pt x="507" y="584"/>
                    </a:lnTo>
                    <a:lnTo>
                      <a:pt x="386" y="609"/>
                    </a:lnTo>
                    <a:lnTo>
                      <a:pt x="266" y="640"/>
                    </a:lnTo>
                    <a:lnTo>
                      <a:pt x="249" y="728"/>
                    </a:lnTo>
                    <a:lnTo>
                      <a:pt x="238" y="817"/>
                    </a:lnTo>
                    <a:lnTo>
                      <a:pt x="233" y="906"/>
                    </a:lnTo>
                    <a:lnTo>
                      <a:pt x="235" y="996"/>
                    </a:lnTo>
                    <a:lnTo>
                      <a:pt x="241" y="1084"/>
                    </a:lnTo>
                    <a:lnTo>
                      <a:pt x="253" y="1171"/>
                    </a:lnTo>
                    <a:lnTo>
                      <a:pt x="268" y="1258"/>
                    </a:lnTo>
                    <a:lnTo>
                      <a:pt x="289" y="1344"/>
                    </a:lnTo>
                    <a:lnTo>
                      <a:pt x="389" y="1369"/>
                    </a:lnTo>
                    <a:lnTo>
                      <a:pt x="490" y="1390"/>
                    </a:lnTo>
                    <a:lnTo>
                      <a:pt x="531" y="1397"/>
                    </a:lnTo>
                    <a:lnTo>
                      <a:pt x="574" y="1403"/>
                    </a:lnTo>
                    <a:lnTo>
                      <a:pt x="551" y="1302"/>
                    </a:lnTo>
                    <a:lnTo>
                      <a:pt x="533" y="1199"/>
                    </a:lnTo>
                    <a:lnTo>
                      <a:pt x="521" y="1096"/>
                    </a:lnTo>
                    <a:lnTo>
                      <a:pt x="516" y="991"/>
                    </a:lnTo>
                    <a:lnTo>
                      <a:pt x="517" y="887"/>
                    </a:lnTo>
                    <a:lnTo>
                      <a:pt x="524" y="782"/>
                    </a:lnTo>
                    <a:lnTo>
                      <a:pt x="537" y="679"/>
                    </a:lnTo>
                    <a:lnTo>
                      <a:pt x="556" y="575"/>
                    </a:lnTo>
                    <a:close/>
                    <a:moveTo>
                      <a:pt x="833" y="0"/>
                    </a:moveTo>
                    <a:lnTo>
                      <a:pt x="801" y="81"/>
                    </a:lnTo>
                    <a:lnTo>
                      <a:pt x="771" y="162"/>
                    </a:lnTo>
                    <a:lnTo>
                      <a:pt x="746" y="242"/>
                    </a:lnTo>
                    <a:lnTo>
                      <a:pt x="720" y="337"/>
                    </a:lnTo>
                    <a:lnTo>
                      <a:pt x="699" y="433"/>
                    </a:lnTo>
                    <a:lnTo>
                      <a:pt x="803" y="420"/>
                    </a:lnTo>
                    <a:lnTo>
                      <a:pt x="907" y="412"/>
                    </a:lnTo>
                    <a:lnTo>
                      <a:pt x="1010" y="412"/>
                    </a:lnTo>
                    <a:lnTo>
                      <a:pt x="1087" y="415"/>
                    </a:lnTo>
                    <a:lnTo>
                      <a:pt x="1162" y="422"/>
                    </a:lnTo>
                    <a:lnTo>
                      <a:pt x="1142" y="338"/>
                    </a:lnTo>
                    <a:lnTo>
                      <a:pt x="1119" y="255"/>
                    </a:lnTo>
                    <a:lnTo>
                      <a:pt x="1094" y="174"/>
                    </a:lnTo>
                    <a:lnTo>
                      <a:pt x="1065" y="93"/>
                    </a:lnTo>
                    <a:lnTo>
                      <a:pt x="1032" y="12"/>
                    </a:lnTo>
                    <a:lnTo>
                      <a:pt x="1060" y="46"/>
                    </a:lnTo>
                    <a:lnTo>
                      <a:pt x="1088" y="81"/>
                    </a:lnTo>
                    <a:lnTo>
                      <a:pt x="1113" y="117"/>
                    </a:lnTo>
                    <a:lnTo>
                      <a:pt x="1149" y="172"/>
                    </a:lnTo>
                    <a:lnTo>
                      <a:pt x="1180" y="230"/>
                    </a:lnTo>
                    <a:lnTo>
                      <a:pt x="1213" y="298"/>
                    </a:lnTo>
                    <a:lnTo>
                      <a:pt x="1241" y="366"/>
                    </a:lnTo>
                    <a:lnTo>
                      <a:pt x="1267" y="436"/>
                    </a:lnTo>
                    <a:lnTo>
                      <a:pt x="1357" y="453"/>
                    </a:lnTo>
                    <a:lnTo>
                      <a:pt x="1445" y="475"/>
                    </a:lnTo>
                    <a:lnTo>
                      <a:pt x="1534" y="500"/>
                    </a:lnTo>
                    <a:lnTo>
                      <a:pt x="1605" y="525"/>
                    </a:lnTo>
                    <a:lnTo>
                      <a:pt x="1676" y="553"/>
                    </a:lnTo>
                    <a:lnTo>
                      <a:pt x="1647" y="469"/>
                    </a:lnTo>
                    <a:lnTo>
                      <a:pt x="1613" y="387"/>
                    </a:lnTo>
                    <a:lnTo>
                      <a:pt x="1575" y="306"/>
                    </a:lnTo>
                    <a:lnTo>
                      <a:pt x="1532" y="227"/>
                    </a:lnTo>
                    <a:lnTo>
                      <a:pt x="1485" y="147"/>
                    </a:lnTo>
                    <a:lnTo>
                      <a:pt x="1536" y="190"/>
                    </a:lnTo>
                    <a:lnTo>
                      <a:pt x="1584" y="237"/>
                    </a:lnTo>
                    <a:lnTo>
                      <a:pt x="1630" y="287"/>
                    </a:lnTo>
                    <a:lnTo>
                      <a:pt x="1671" y="340"/>
                    </a:lnTo>
                    <a:lnTo>
                      <a:pt x="1711" y="396"/>
                    </a:lnTo>
                    <a:lnTo>
                      <a:pt x="1744" y="456"/>
                    </a:lnTo>
                    <a:lnTo>
                      <a:pt x="1775" y="517"/>
                    </a:lnTo>
                    <a:lnTo>
                      <a:pt x="1795" y="566"/>
                    </a:lnTo>
                    <a:lnTo>
                      <a:pt x="1812" y="615"/>
                    </a:lnTo>
                    <a:lnTo>
                      <a:pt x="1879" y="649"/>
                    </a:lnTo>
                    <a:lnTo>
                      <a:pt x="1944" y="688"/>
                    </a:lnTo>
                    <a:lnTo>
                      <a:pt x="2006" y="729"/>
                    </a:lnTo>
                    <a:lnTo>
                      <a:pt x="1831" y="680"/>
                    </a:lnTo>
                    <a:lnTo>
                      <a:pt x="1847" y="755"/>
                    </a:lnTo>
                    <a:lnTo>
                      <a:pt x="1858" y="831"/>
                    </a:lnTo>
                    <a:lnTo>
                      <a:pt x="1862" y="909"/>
                    </a:lnTo>
                    <a:lnTo>
                      <a:pt x="1862" y="985"/>
                    </a:lnTo>
                    <a:lnTo>
                      <a:pt x="1727" y="985"/>
                    </a:lnTo>
                    <a:lnTo>
                      <a:pt x="1727" y="984"/>
                    </a:lnTo>
                    <a:lnTo>
                      <a:pt x="1729" y="898"/>
                    </a:lnTo>
                    <a:lnTo>
                      <a:pt x="1725" y="814"/>
                    </a:lnTo>
                    <a:lnTo>
                      <a:pt x="1715" y="729"/>
                    </a:lnTo>
                    <a:lnTo>
                      <a:pt x="1700" y="646"/>
                    </a:lnTo>
                    <a:lnTo>
                      <a:pt x="1604" y="623"/>
                    </a:lnTo>
                    <a:lnTo>
                      <a:pt x="1508" y="604"/>
                    </a:lnTo>
                    <a:lnTo>
                      <a:pt x="1406" y="585"/>
                    </a:lnTo>
                    <a:lnTo>
                      <a:pt x="1305" y="570"/>
                    </a:lnTo>
                    <a:lnTo>
                      <a:pt x="1325" y="672"/>
                    </a:lnTo>
                    <a:lnTo>
                      <a:pt x="1340" y="776"/>
                    </a:lnTo>
                    <a:lnTo>
                      <a:pt x="1347" y="880"/>
                    </a:lnTo>
                    <a:lnTo>
                      <a:pt x="1349" y="985"/>
                    </a:lnTo>
                    <a:lnTo>
                      <a:pt x="1215" y="985"/>
                    </a:lnTo>
                    <a:lnTo>
                      <a:pt x="1215" y="878"/>
                    </a:lnTo>
                    <a:lnTo>
                      <a:pt x="1210" y="770"/>
                    </a:lnTo>
                    <a:lnTo>
                      <a:pt x="1201" y="664"/>
                    </a:lnTo>
                    <a:lnTo>
                      <a:pt x="1187" y="557"/>
                    </a:lnTo>
                    <a:lnTo>
                      <a:pt x="1096" y="550"/>
                    </a:lnTo>
                    <a:lnTo>
                      <a:pt x="1007" y="546"/>
                    </a:lnTo>
                    <a:lnTo>
                      <a:pt x="897" y="546"/>
                    </a:lnTo>
                    <a:lnTo>
                      <a:pt x="787" y="550"/>
                    </a:lnTo>
                    <a:lnTo>
                      <a:pt x="676" y="560"/>
                    </a:lnTo>
                    <a:lnTo>
                      <a:pt x="662" y="667"/>
                    </a:lnTo>
                    <a:lnTo>
                      <a:pt x="653" y="774"/>
                    </a:lnTo>
                    <a:lnTo>
                      <a:pt x="650" y="880"/>
                    </a:lnTo>
                    <a:lnTo>
                      <a:pt x="650" y="988"/>
                    </a:lnTo>
                    <a:lnTo>
                      <a:pt x="658" y="1131"/>
                    </a:lnTo>
                    <a:lnTo>
                      <a:pt x="672" y="1275"/>
                    </a:lnTo>
                    <a:lnTo>
                      <a:pt x="694" y="1417"/>
                    </a:lnTo>
                    <a:lnTo>
                      <a:pt x="793" y="1424"/>
                    </a:lnTo>
                    <a:lnTo>
                      <a:pt x="892" y="1427"/>
                    </a:lnTo>
                    <a:lnTo>
                      <a:pt x="892" y="1561"/>
                    </a:lnTo>
                    <a:lnTo>
                      <a:pt x="806" y="1556"/>
                    </a:lnTo>
                    <a:lnTo>
                      <a:pt x="719" y="1547"/>
                    </a:lnTo>
                    <a:lnTo>
                      <a:pt x="754" y="1693"/>
                    </a:lnTo>
                    <a:lnTo>
                      <a:pt x="792" y="1839"/>
                    </a:lnTo>
                    <a:lnTo>
                      <a:pt x="833" y="1986"/>
                    </a:lnTo>
                    <a:lnTo>
                      <a:pt x="787" y="1915"/>
                    </a:lnTo>
                    <a:lnTo>
                      <a:pt x="744" y="1841"/>
                    </a:lnTo>
                    <a:lnTo>
                      <a:pt x="706" y="1766"/>
                    </a:lnTo>
                    <a:lnTo>
                      <a:pt x="670" y="1688"/>
                    </a:lnTo>
                    <a:lnTo>
                      <a:pt x="638" y="1609"/>
                    </a:lnTo>
                    <a:lnTo>
                      <a:pt x="610" y="1528"/>
                    </a:lnTo>
                    <a:lnTo>
                      <a:pt x="537" y="1512"/>
                    </a:lnTo>
                    <a:lnTo>
                      <a:pt x="465" y="1492"/>
                    </a:lnTo>
                    <a:lnTo>
                      <a:pt x="389" y="1467"/>
                    </a:lnTo>
                    <a:lnTo>
                      <a:pt x="315" y="1438"/>
                    </a:lnTo>
                    <a:lnTo>
                      <a:pt x="361" y="1576"/>
                    </a:lnTo>
                    <a:lnTo>
                      <a:pt x="416" y="1715"/>
                    </a:lnTo>
                    <a:lnTo>
                      <a:pt x="477" y="1852"/>
                    </a:lnTo>
                    <a:lnTo>
                      <a:pt x="435" y="1810"/>
                    </a:lnTo>
                    <a:lnTo>
                      <a:pt x="397" y="1766"/>
                    </a:lnTo>
                    <a:lnTo>
                      <a:pt x="361" y="1719"/>
                    </a:lnTo>
                    <a:lnTo>
                      <a:pt x="327" y="1671"/>
                    </a:lnTo>
                    <a:lnTo>
                      <a:pt x="285" y="1605"/>
                    </a:lnTo>
                    <a:lnTo>
                      <a:pt x="248" y="1536"/>
                    </a:lnTo>
                    <a:lnTo>
                      <a:pt x="213" y="1465"/>
                    </a:lnTo>
                    <a:lnTo>
                      <a:pt x="192" y="1417"/>
                    </a:lnTo>
                    <a:lnTo>
                      <a:pt x="175" y="1368"/>
                    </a:lnTo>
                    <a:lnTo>
                      <a:pt x="139" y="1348"/>
                    </a:lnTo>
                    <a:lnTo>
                      <a:pt x="105" y="1326"/>
                    </a:lnTo>
                    <a:lnTo>
                      <a:pt x="68" y="1301"/>
                    </a:lnTo>
                    <a:lnTo>
                      <a:pt x="34" y="1273"/>
                    </a:lnTo>
                    <a:lnTo>
                      <a:pt x="0" y="1245"/>
                    </a:lnTo>
                    <a:lnTo>
                      <a:pt x="76" y="1276"/>
                    </a:lnTo>
                    <a:lnTo>
                      <a:pt x="153" y="1303"/>
                    </a:lnTo>
                    <a:lnTo>
                      <a:pt x="132" y="1230"/>
                    </a:lnTo>
                    <a:lnTo>
                      <a:pt x="117" y="1155"/>
                    </a:lnTo>
                    <a:lnTo>
                      <a:pt x="106" y="1079"/>
                    </a:lnTo>
                    <a:lnTo>
                      <a:pt x="99" y="1002"/>
                    </a:lnTo>
                    <a:lnTo>
                      <a:pt x="98" y="922"/>
                    </a:lnTo>
                    <a:lnTo>
                      <a:pt x="104" y="841"/>
                    </a:lnTo>
                    <a:lnTo>
                      <a:pt x="116" y="762"/>
                    </a:lnTo>
                    <a:lnTo>
                      <a:pt x="133" y="683"/>
                    </a:lnTo>
                    <a:lnTo>
                      <a:pt x="75" y="705"/>
                    </a:lnTo>
                    <a:lnTo>
                      <a:pt x="17" y="729"/>
                    </a:lnTo>
                    <a:lnTo>
                      <a:pt x="51" y="700"/>
                    </a:lnTo>
                    <a:lnTo>
                      <a:pt x="86" y="673"/>
                    </a:lnTo>
                    <a:lnTo>
                      <a:pt x="122" y="648"/>
                    </a:lnTo>
                    <a:lnTo>
                      <a:pt x="148" y="631"/>
                    </a:lnTo>
                    <a:lnTo>
                      <a:pt x="166" y="580"/>
                    </a:lnTo>
                    <a:lnTo>
                      <a:pt x="187" y="530"/>
                    </a:lnTo>
                    <a:lnTo>
                      <a:pt x="217" y="469"/>
                    </a:lnTo>
                    <a:lnTo>
                      <a:pt x="251" y="409"/>
                    </a:lnTo>
                    <a:lnTo>
                      <a:pt x="289" y="352"/>
                    </a:lnTo>
                    <a:lnTo>
                      <a:pt x="332" y="300"/>
                    </a:lnTo>
                    <a:lnTo>
                      <a:pt x="376" y="250"/>
                    </a:lnTo>
                    <a:lnTo>
                      <a:pt x="425" y="203"/>
                    </a:lnTo>
                    <a:lnTo>
                      <a:pt x="477" y="161"/>
                    </a:lnTo>
                    <a:lnTo>
                      <a:pt x="431" y="238"/>
                    </a:lnTo>
                    <a:lnTo>
                      <a:pt x="388" y="315"/>
                    </a:lnTo>
                    <a:lnTo>
                      <a:pt x="350" y="394"/>
                    </a:lnTo>
                    <a:lnTo>
                      <a:pt x="317" y="474"/>
                    </a:lnTo>
                    <a:lnTo>
                      <a:pt x="289" y="555"/>
                    </a:lnTo>
                    <a:lnTo>
                      <a:pt x="352" y="528"/>
                    </a:lnTo>
                    <a:lnTo>
                      <a:pt x="417" y="502"/>
                    </a:lnTo>
                    <a:lnTo>
                      <a:pt x="482" y="482"/>
                    </a:lnTo>
                    <a:lnTo>
                      <a:pt x="536" y="467"/>
                    </a:lnTo>
                    <a:lnTo>
                      <a:pt x="589" y="453"/>
                    </a:lnTo>
                    <a:lnTo>
                      <a:pt x="616" y="373"/>
                    </a:lnTo>
                    <a:lnTo>
                      <a:pt x="648" y="294"/>
                    </a:lnTo>
                    <a:lnTo>
                      <a:pt x="685" y="217"/>
                    </a:lnTo>
                    <a:lnTo>
                      <a:pt x="717" y="159"/>
                    </a:lnTo>
                    <a:lnTo>
                      <a:pt x="753" y="104"/>
                    </a:lnTo>
                    <a:lnTo>
                      <a:pt x="778" y="68"/>
                    </a:lnTo>
                    <a:lnTo>
                      <a:pt x="804" y="33"/>
                    </a:lnTo>
                    <a:lnTo>
                      <a:pt x="83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26" name="Freeform 17">
                <a:extLst>
                  <a:ext uri="{FF2B5EF4-FFF2-40B4-BE49-F238E27FC236}">
                    <a16:creationId xmlns:a16="http://schemas.microsoft.com/office/drawing/2014/main" id="{A50CA5F0-B7AE-4972-9E8A-E12F51C7CAE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4" y="543"/>
                <a:ext cx="173" cy="93"/>
              </a:xfrm>
              <a:custGeom>
                <a:avLst/>
                <a:gdLst>
                  <a:gd name="T0" fmla="*/ 66 w 2067"/>
                  <a:gd name="T1" fmla="*/ 85 h 1115"/>
                  <a:gd name="T2" fmla="*/ 66 w 2067"/>
                  <a:gd name="T3" fmla="*/ 1031 h 1115"/>
                  <a:gd name="T4" fmla="*/ 2001 w 2067"/>
                  <a:gd name="T5" fmla="*/ 1031 h 1115"/>
                  <a:gd name="T6" fmla="*/ 2001 w 2067"/>
                  <a:gd name="T7" fmla="*/ 85 h 1115"/>
                  <a:gd name="T8" fmla="*/ 66 w 2067"/>
                  <a:gd name="T9" fmla="*/ 85 h 1115"/>
                  <a:gd name="T10" fmla="*/ 0 w 2067"/>
                  <a:gd name="T11" fmla="*/ 0 h 1115"/>
                  <a:gd name="T12" fmla="*/ 2067 w 2067"/>
                  <a:gd name="T13" fmla="*/ 0 h 1115"/>
                  <a:gd name="T14" fmla="*/ 2067 w 2067"/>
                  <a:gd name="T15" fmla="*/ 1115 h 1115"/>
                  <a:gd name="T16" fmla="*/ 0 w 2067"/>
                  <a:gd name="T17" fmla="*/ 1115 h 1115"/>
                  <a:gd name="T18" fmla="*/ 0 w 2067"/>
                  <a:gd name="T19" fmla="*/ 0 h 1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67" h="1115">
                    <a:moveTo>
                      <a:pt x="66" y="85"/>
                    </a:moveTo>
                    <a:lnTo>
                      <a:pt x="66" y="1031"/>
                    </a:lnTo>
                    <a:lnTo>
                      <a:pt x="2001" y="1031"/>
                    </a:lnTo>
                    <a:lnTo>
                      <a:pt x="2001" y="85"/>
                    </a:lnTo>
                    <a:lnTo>
                      <a:pt x="66" y="85"/>
                    </a:lnTo>
                    <a:close/>
                    <a:moveTo>
                      <a:pt x="0" y="0"/>
                    </a:moveTo>
                    <a:lnTo>
                      <a:pt x="2067" y="0"/>
                    </a:lnTo>
                    <a:lnTo>
                      <a:pt x="2067" y="1115"/>
                    </a:lnTo>
                    <a:lnTo>
                      <a:pt x="0" y="111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27" name="Freeform 18">
                <a:extLst>
                  <a:ext uri="{FF2B5EF4-FFF2-40B4-BE49-F238E27FC236}">
                    <a16:creationId xmlns:a16="http://schemas.microsoft.com/office/drawing/2014/main" id="{6E5EF62F-51C2-4776-C803-C76998DF277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" y="644"/>
                <a:ext cx="207" cy="31"/>
              </a:xfrm>
              <a:custGeom>
                <a:avLst/>
                <a:gdLst>
                  <a:gd name="T0" fmla="*/ 1084 w 2489"/>
                  <a:gd name="T1" fmla="*/ 235 h 369"/>
                  <a:gd name="T2" fmla="*/ 1045 w 2489"/>
                  <a:gd name="T3" fmla="*/ 353 h 369"/>
                  <a:gd name="T4" fmla="*/ 1373 w 2489"/>
                  <a:gd name="T5" fmla="*/ 353 h 369"/>
                  <a:gd name="T6" fmla="*/ 1326 w 2489"/>
                  <a:gd name="T7" fmla="*/ 235 h 369"/>
                  <a:gd name="T8" fmla="*/ 1084 w 2489"/>
                  <a:gd name="T9" fmla="*/ 235 h 369"/>
                  <a:gd name="T10" fmla="*/ 246 w 2489"/>
                  <a:gd name="T11" fmla="*/ 43 h 369"/>
                  <a:gd name="T12" fmla="*/ 165 w 2489"/>
                  <a:gd name="T13" fmla="*/ 216 h 369"/>
                  <a:gd name="T14" fmla="*/ 2312 w 2489"/>
                  <a:gd name="T15" fmla="*/ 216 h 369"/>
                  <a:gd name="T16" fmla="*/ 2242 w 2489"/>
                  <a:gd name="T17" fmla="*/ 43 h 369"/>
                  <a:gd name="T18" fmla="*/ 246 w 2489"/>
                  <a:gd name="T19" fmla="*/ 43 h 369"/>
                  <a:gd name="T20" fmla="*/ 166 w 2489"/>
                  <a:gd name="T21" fmla="*/ 0 h 369"/>
                  <a:gd name="T22" fmla="*/ 2359 w 2489"/>
                  <a:gd name="T23" fmla="*/ 0 h 369"/>
                  <a:gd name="T24" fmla="*/ 2489 w 2489"/>
                  <a:gd name="T25" fmla="*/ 349 h 369"/>
                  <a:gd name="T26" fmla="*/ 2484 w 2489"/>
                  <a:gd name="T27" fmla="*/ 369 h 369"/>
                  <a:gd name="T28" fmla="*/ 0 w 2489"/>
                  <a:gd name="T29" fmla="*/ 369 h 369"/>
                  <a:gd name="T30" fmla="*/ 166 w 2489"/>
                  <a:gd name="T31" fmla="*/ 0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89" h="369">
                    <a:moveTo>
                      <a:pt x="1084" y="235"/>
                    </a:moveTo>
                    <a:lnTo>
                      <a:pt x="1045" y="353"/>
                    </a:lnTo>
                    <a:lnTo>
                      <a:pt x="1373" y="353"/>
                    </a:lnTo>
                    <a:lnTo>
                      <a:pt x="1326" y="235"/>
                    </a:lnTo>
                    <a:lnTo>
                      <a:pt x="1084" y="235"/>
                    </a:lnTo>
                    <a:close/>
                    <a:moveTo>
                      <a:pt x="246" y="43"/>
                    </a:moveTo>
                    <a:lnTo>
                      <a:pt x="165" y="216"/>
                    </a:lnTo>
                    <a:lnTo>
                      <a:pt x="2312" y="216"/>
                    </a:lnTo>
                    <a:lnTo>
                      <a:pt x="2242" y="43"/>
                    </a:lnTo>
                    <a:lnTo>
                      <a:pt x="246" y="43"/>
                    </a:lnTo>
                    <a:close/>
                    <a:moveTo>
                      <a:pt x="166" y="0"/>
                    </a:moveTo>
                    <a:lnTo>
                      <a:pt x="2359" y="0"/>
                    </a:lnTo>
                    <a:lnTo>
                      <a:pt x="2489" y="349"/>
                    </a:lnTo>
                    <a:lnTo>
                      <a:pt x="2484" y="369"/>
                    </a:lnTo>
                    <a:lnTo>
                      <a:pt x="0" y="369"/>
                    </a:lnTo>
                    <a:lnTo>
                      <a:pt x="16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</p:grpSp>
      <p:grpSp>
        <p:nvGrpSpPr>
          <p:cNvPr id="28" name="Group 51">
            <a:extLst>
              <a:ext uri="{FF2B5EF4-FFF2-40B4-BE49-F238E27FC236}">
                <a16:creationId xmlns:a16="http://schemas.microsoft.com/office/drawing/2014/main" id="{0273E02D-D7A9-630A-0A1F-A23FF03D73D2}"/>
              </a:ext>
            </a:extLst>
          </p:cNvPr>
          <p:cNvGrpSpPr/>
          <p:nvPr/>
        </p:nvGrpSpPr>
        <p:grpSpPr>
          <a:xfrm>
            <a:off x="623320" y="4079881"/>
            <a:ext cx="454225" cy="434387"/>
            <a:chOff x="1078752" y="3859893"/>
            <a:chExt cx="822960" cy="822960"/>
          </a:xfrm>
        </p:grpSpPr>
        <p:sp>
          <p:nvSpPr>
            <p:cNvPr id="29" name="Rounded Rectangle 14">
              <a:extLst>
                <a:ext uri="{FF2B5EF4-FFF2-40B4-BE49-F238E27FC236}">
                  <a16:creationId xmlns:a16="http://schemas.microsoft.com/office/drawing/2014/main" id="{A587257E-5504-DBE5-6394-F48258026170}"/>
                </a:ext>
              </a:extLst>
            </p:cNvPr>
            <p:cNvSpPr/>
            <p:nvPr/>
          </p:nvSpPr>
          <p:spPr>
            <a:xfrm>
              <a:off x="1078752" y="3859893"/>
              <a:ext cx="822960" cy="822960"/>
            </a:xfrm>
            <a:prstGeom prst="roundRect">
              <a:avLst/>
            </a:prstGeom>
            <a:solidFill>
              <a:srgbClr val="019AD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E6F9DF23-7AB4-82D0-C0DF-9F31EAC507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32276" y="4026898"/>
              <a:ext cx="315912" cy="488950"/>
            </a:xfrm>
            <a:custGeom>
              <a:avLst/>
              <a:gdLst>
                <a:gd name="T0" fmla="*/ 940 w 2187"/>
                <a:gd name="T1" fmla="*/ 1158 h 3387"/>
                <a:gd name="T2" fmla="*/ 1261 w 2187"/>
                <a:gd name="T3" fmla="*/ 1210 h 3387"/>
                <a:gd name="T4" fmla="*/ 1229 w 2187"/>
                <a:gd name="T5" fmla="*/ 1137 h 3387"/>
                <a:gd name="T6" fmla="*/ 1157 w 2187"/>
                <a:gd name="T7" fmla="*/ 1148 h 3387"/>
                <a:gd name="T8" fmla="*/ 1059 w 2187"/>
                <a:gd name="T9" fmla="*/ 1169 h 3387"/>
                <a:gd name="T10" fmla="*/ 991 w 2187"/>
                <a:gd name="T11" fmla="*/ 1126 h 3387"/>
                <a:gd name="T12" fmla="*/ 758 w 2187"/>
                <a:gd name="T13" fmla="*/ 336 h 3387"/>
                <a:gd name="T14" fmla="*/ 445 w 2187"/>
                <a:gd name="T15" fmla="*/ 564 h 3387"/>
                <a:gd name="T16" fmla="*/ 282 w 2187"/>
                <a:gd name="T17" fmla="*/ 905 h 3387"/>
                <a:gd name="T18" fmla="*/ 297 w 2187"/>
                <a:gd name="T19" fmla="*/ 1275 h 3387"/>
                <a:gd name="T20" fmla="*/ 416 w 2187"/>
                <a:gd name="T21" fmla="*/ 1556 h 3387"/>
                <a:gd name="T22" fmla="*/ 592 w 2187"/>
                <a:gd name="T23" fmla="*/ 1822 h 3387"/>
                <a:gd name="T24" fmla="*/ 771 w 2187"/>
                <a:gd name="T25" fmla="*/ 2161 h 3387"/>
                <a:gd name="T26" fmla="*/ 763 w 2187"/>
                <a:gd name="T27" fmla="*/ 1235 h 3387"/>
                <a:gd name="T28" fmla="*/ 820 w 2187"/>
                <a:gd name="T29" fmla="*/ 1043 h 3387"/>
                <a:gd name="T30" fmla="*/ 991 w 2187"/>
                <a:gd name="T31" fmla="*/ 961 h 3387"/>
                <a:gd name="T32" fmla="*/ 1196 w 2187"/>
                <a:gd name="T33" fmla="*/ 961 h 3387"/>
                <a:gd name="T34" fmla="*/ 1369 w 2187"/>
                <a:gd name="T35" fmla="*/ 1043 h 3387"/>
                <a:gd name="T36" fmla="*/ 1423 w 2187"/>
                <a:gd name="T37" fmla="*/ 1236 h 3387"/>
                <a:gd name="T38" fmla="*/ 1417 w 2187"/>
                <a:gd name="T39" fmla="*/ 2161 h 3387"/>
                <a:gd name="T40" fmla="*/ 1595 w 2187"/>
                <a:gd name="T41" fmla="*/ 1823 h 3387"/>
                <a:gd name="T42" fmla="*/ 1771 w 2187"/>
                <a:gd name="T43" fmla="*/ 1557 h 3387"/>
                <a:gd name="T44" fmla="*/ 1890 w 2187"/>
                <a:gd name="T45" fmla="*/ 1275 h 3387"/>
                <a:gd name="T46" fmla="*/ 1905 w 2187"/>
                <a:gd name="T47" fmla="*/ 905 h 3387"/>
                <a:gd name="T48" fmla="*/ 1742 w 2187"/>
                <a:gd name="T49" fmla="*/ 564 h 3387"/>
                <a:gd name="T50" fmla="*/ 1429 w 2187"/>
                <a:gd name="T51" fmla="*/ 336 h 3387"/>
                <a:gd name="T52" fmla="*/ 1094 w 2187"/>
                <a:gd name="T53" fmla="*/ 0 h 3387"/>
                <a:gd name="T54" fmla="*/ 1574 w 2187"/>
                <a:gd name="T55" fmla="*/ 105 h 3387"/>
                <a:gd name="T56" fmla="*/ 1946 w 2187"/>
                <a:gd name="T57" fmla="*/ 388 h 3387"/>
                <a:gd name="T58" fmla="*/ 2158 w 2187"/>
                <a:gd name="T59" fmla="*/ 798 h 3387"/>
                <a:gd name="T60" fmla="*/ 2171 w 2187"/>
                <a:gd name="T61" fmla="*/ 1243 h 3387"/>
                <a:gd name="T62" fmla="*/ 2068 w 2187"/>
                <a:gd name="T63" fmla="*/ 1574 h 3387"/>
                <a:gd name="T64" fmla="*/ 1911 w 2187"/>
                <a:gd name="T65" fmla="*/ 1838 h 3387"/>
                <a:gd name="T66" fmla="*/ 1734 w 2187"/>
                <a:gd name="T67" fmla="*/ 2115 h 3387"/>
                <a:gd name="T68" fmla="*/ 1626 w 2187"/>
                <a:gd name="T69" fmla="*/ 2442 h 3387"/>
                <a:gd name="T70" fmla="*/ 1562 w 2187"/>
                <a:gd name="T71" fmla="*/ 2612 h 3387"/>
                <a:gd name="T72" fmla="*/ 1598 w 2187"/>
                <a:gd name="T73" fmla="*/ 2705 h 3387"/>
                <a:gd name="T74" fmla="*/ 1573 w 2187"/>
                <a:gd name="T75" fmla="*/ 2852 h 3387"/>
                <a:gd name="T76" fmla="*/ 1600 w 2187"/>
                <a:gd name="T77" fmla="*/ 2953 h 3387"/>
                <a:gd name="T78" fmla="*/ 1570 w 2187"/>
                <a:gd name="T79" fmla="*/ 3098 h 3387"/>
                <a:gd name="T80" fmla="*/ 1382 w 2187"/>
                <a:gd name="T81" fmla="*/ 3179 h 3387"/>
                <a:gd name="T82" fmla="*/ 1219 w 2187"/>
                <a:gd name="T83" fmla="*/ 3360 h 3387"/>
                <a:gd name="T84" fmla="*/ 968 w 2187"/>
                <a:gd name="T85" fmla="*/ 3360 h 3387"/>
                <a:gd name="T86" fmla="*/ 805 w 2187"/>
                <a:gd name="T87" fmla="*/ 3179 h 3387"/>
                <a:gd name="T88" fmla="*/ 617 w 2187"/>
                <a:gd name="T89" fmla="*/ 3098 h 3387"/>
                <a:gd name="T90" fmla="*/ 587 w 2187"/>
                <a:gd name="T91" fmla="*/ 2953 h 3387"/>
                <a:gd name="T92" fmla="*/ 614 w 2187"/>
                <a:gd name="T93" fmla="*/ 2852 h 3387"/>
                <a:gd name="T94" fmla="*/ 590 w 2187"/>
                <a:gd name="T95" fmla="*/ 2704 h 3387"/>
                <a:gd name="T96" fmla="*/ 626 w 2187"/>
                <a:gd name="T97" fmla="*/ 2612 h 3387"/>
                <a:gd name="T98" fmla="*/ 562 w 2187"/>
                <a:gd name="T99" fmla="*/ 2442 h 3387"/>
                <a:gd name="T100" fmla="*/ 453 w 2187"/>
                <a:gd name="T101" fmla="*/ 2115 h 3387"/>
                <a:gd name="T102" fmla="*/ 277 w 2187"/>
                <a:gd name="T103" fmla="*/ 1838 h 3387"/>
                <a:gd name="T104" fmla="*/ 119 w 2187"/>
                <a:gd name="T105" fmla="*/ 1574 h 3387"/>
                <a:gd name="T106" fmla="*/ 15 w 2187"/>
                <a:gd name="T107" fmla="*/ 1243 h 3387"/>
                <a:gd name="T108" fmla="*/ 29 w 2187"/>
                <a:gd name="T109" fmla="*/ 798 h 3387"/>
                <a:gd name="T110" fmla="*/ 241 w 2187"/>
                <a:gd name="T111" fmla="*/ 388 h 3387"/>
                <a:gd name="T112" fmla="*/ 614 w 2187"/>
                <a:gd name="T113" fmla="*/ 105 h 3387"/>
                <a:gd name="T114" fmla="*/ 1094 w 2187"/>
                <a:gd name="T115" fmla="*/ 0 h 3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87" h="3387">
                  <a:moveTo>
                    <a:pt x="991" y="1126"/>
                  </a:moveTo>
                  <a:lnTo>
                    <a:pt x="979" y="1128"/>
                  </a:lnTo>
                  <a:lnTo>
                    <a:pt x="968" y="1133"/>
                  </a:lnTo>
                  <a:lnTo>
                    <a:pt x="956" y="1140"/>
                  </a:lnTo>
                  <a:lnTo>
                    <a:pt x="945" y="1151"/>
                  </a:lnTo>
                  <a:lnTo>
                    <a:pt x="940" y="1158"/>
                  </a:lnTo>
                  <a:lnTo>
                    <a:pt x="934" y="1167"/>
                  </a:lnTo>
                  <a:lnTo>
                    <a:pt x="929" y="1179"/>
                  </a:lnTo>
                  <a:lnTo>
                    <a:pt x="926" y="1194"/>
                  </a:lnTo>
                  <a:lnTo>
                    <a:pt x="926" y="1210"/>
                  </a:lnTo>
                  <a:lnTo>
                    <a:pt x="1093" y="2161"/>
                  </a:lnTo>
                  <a:lnTo>
                    <a:pt x="1261" y="1210"/>
                  </a:lnTo>
                  <a:lnTo>
                    <a:pt x="1261" y="1194"/>
                  </a:lnTo>
                  <a:lnTo>
                    <a:pt x="1259" y="1179"/>
                  </a:lnTo>
                  <a:lnTo>
                    <a:pt x="1254" y="1167"/>
                  </a:lnTo>
                  <a:lnTo>
                    <a:pt x="1249" y="1158"/>
                  </a:lnTo>
                  <a:lnTo>
                    <a:pt x="1244" y="1151"/>
                  </a:lnTo>
                  <a:lnTo>
                    <a:pt x="1229" y="1137"/>
                  </a:lnTo>
                  <a:lnTo>
                    <a:pt x="1213" y="1129"/>
                  </a:lnTo>
                  <a:lnTo>
                    <a:pt x="1196" y="1126"/>
                  </a:lnTo>
                  <a:lnTo>
                    <a:pt x="1183" y="1128"/>
                  </a:lnTo>
                  <a:lnTo>
                    <a:pt x="1172" y="1134"/>
                  </a:lnTo>
                  <a:lnTo>
                    <a:pt x="1163" y="1140"/>
                  </a:lnTo>
                  <a:lnTo>
                    <a:pt x="1157" y="1148"/>
                  </a:lnTo>
                  <a:lnTo>
                    <a:pt x="1144" y="1160"/>
                  </a:lnTo>
                  <a:lnTo>
                    <a:pt x="1129" y="1169"/>
                  </a:lnTo>
                  <a:lnTo>
                    <a:pt x="1112" y="1175"/>
                  </a:lnTo>
                  <a:lnTo>
                    <a:pt x="1093" y="1177"/>
                  </a:lnTo>
                  <a:lnTo>
                    <a:pt x="1075" y="1175"/>
                  </a:lnTo>
                  <a:lnTo>
                    <a:pt x="1059" y="1169"/>
                  </a:lnTo>
                  <a:lnTo>
                    <a:pt x="1043" y="1160"/>
                  </a:lnTo>
                  <a:lnTo>
                    <a:pt x="1030" y="1148"/>
                  </a:lnTo>
                  <a:lnTo>
                    <a:pt x="1024" y="1140"/>
                  </a:lnTo>
                  <a:lnTo>
                    <a:pt x="1014" y="1134"/>
                  </a:lnTo>
                  <a:lnTo>
                    <a:pt x="1004" y="1128"/>
                  </a:lnTo>
                  <a:lnTo>
                    <a:pt x="991" y="1126"/>
                  </a:lnTo>
                  <a:close/>
                  <a:moveTo>
                    <a:pt x="1094" y="270"/>
                  </a:moveTo>
                  <a:lnTo>
                    <a:pt x="1023" y="272"/>
                  </a:lnTo>
                  <a:lnTo>
                    <a:pt x="953" y="280"/>
                  </a:lnTo>
                  <a:lnTo>
                    <a:pt x="886" y="295"/>
                  </a:lnTo>
                  <a:lnTo>
                    <a:pt x="821" y="313"/>
                  </a:lnTo>
                  <a:lnTo>
                    <a:pt x="758" y="336"/>
                  </a:lnTo>
                  <a:lnTo>
                    <a:pt x="697" y="364"/>
                  </a:lnTo>
                  <a:lnTo>
                    <a:pt x="640" y="397"/>
                  </a:lnTo>
                  <a:lnTo>
                    <a:pt x="587" y="433"/>
                  </a:lnTo>
                  <a:lnTo>
                    <a:pt x="536" y="473"/>
                  </a:lnTo>
                  <a:lnTo>
                    <a:pt x="489" y="516"/>
                  </a:lnTo>
                  <a:lnTo>
                    <a:pt x="445" y="564"/>
                  </a:lnTo>
                  <a:lnTo>
                    <a:pt x="406" y="614"/>
                  </a:lnTo>
                  <a:lnTo>
                    <a:pt x="372" y="668"/>
                  </a:lnTo>
                  <a:lnTo>
                    <a:pt x="342" y="723"/>
                  </a:lnTo>
                  <a:lnTo>
                    <a:pt x="317" y="782"/>
                  </a:lnTo>
                  <a:lnTo>
                    <a:pt x="296" y="843"/>
                  </a:lnTo>
                  <a:lnTo>
                    <a:pt x="282" y="905"/>
                  </a:lnTo>
                  <a:lnTo>
                    <a:pt x="274" y="970"/>
                  </a:lnTo>
                  <a:lnTo>
                    <a:pt x="271" y="1036"/>
                  </a:lnTo>
                  <a:lnTo>
                    <a:pt x="272" y="1101"/>
                  </a:lnTo>
                  <a:lnTo>
                    <a:pt x="277" y="1163"/>
                  </a:lnTo>
                  <a:lnTo>
                    <a:pt x="286" y="1221"/>
                  </a:lnTo>
                  <a:lnTo>
                    <a:pt x="297" y="1275"/>
                  </a:lnTo>
                  <a:lnTo>
                    <a:pt x="311" y="1328"/>
                  </a:lnTo>
                  <a:lnTo>
                    <a:pt x="328" y="1376"/>
                  </a:lnTo>
                  <a:lnTo>
                    <a:pt x="347" y="1424"/>
                  </a:lnTo>
                  <a:lnTo>
                    <a:pt x="369" y="1470"/>
                  </a:lnTo>
                  <a:lnTo>
                    <a:pt x="391" y="1513"/>
                  </a:lnTo>
                  <a:lnTo>
                    <a:pt x="416" y="1556"/>
                  </a:lnTo>
                  <a:lnTo>
                    <a:pt x="442" y="1600"/>
                  </a:lnTo>
                  <a:lnTo>
                    <a:pt x="470" y="1642"/>
                  </a:lnTo>
                  <a:lnTo>
                    <a:pt x="498" y="1684"/>
                  </a:lnTo>
                  <a:lnTo>
                    <a:pt x="528" y="1727"/>
                  </a:lnTo>
                  <a:lnTo>
                    <a:pt x="560" y="1774"/>
                  </a:lnTo>
                  <a:lnTo>
                    <a:pt x="592" y="1822"/>
                  </a:lnTo>
                  <a:lnTo>
                    <a:pt x="625" y="1873"/>
                  </a:lnTo>
                  <a:lnTo>
                    <a:pt x="657" y="1925"/>
                  </a:lnTo>
                  <a:lnTo>
                    <a:pt x="688" y="1981"/>
                  </a:lnTo>
                  <a:lnTo>
                    <a:pt x="718" y="2038"/>
                  </a:lnTo>
                  <a:lnTo>
                    <a:pt x="745" y="2098"/>
                  </a:lnTo>
                  <a:lnTo>
                    <a:pt x="771" y="2161"/>
                  </a:lnTo>
                  <a:lnTo>
                    <a:pt x="792" y="2226"/>
                  </a:lnTo>
                  <a:lnTo>
                    <a:pt x="810" y="2295"/>
                  </a:lnTo>
                  <a:lnTo>
                    <a:pt x="824" y="2366"/>
                  </a:lnTo>
                  <a:lnTo>
                    <a:pt x="962" y="2366"/>
                  </a:lnTo>
                  <a:lnTo>
                    <a:pt x="763" y="1237"/>
                  </a:lnTo>
                  <a:lnTo>
                    <a:pt x="763" y="1235"/>
                  </a:lnTo>
                  <a:lnTo>
                    <a:pt x="760" y="1201"/>
                  </a:lnTo>
                  <a:lnTo>
                    <a:pt x="763" y="1167"/>
                  </a:lnTo>
                  <a:lnTo>
                    <a:pt x="771" y="1134"/>
                  </a:lnTo>
                  <a:lnTo>
                    <a:pt x="783" y="1102"/>
                  </a:lnTo>
                  <a:lnTo>
                    <a:pt x="800" y="1072"/>
                  </a:lnTo>
                  <a:lnTo>
                    <a:pt x="820" y="1043"/>
                  </a:lnTo>
                  <a:lnTo>
                    <a:pt x="844" y="1020"/>
                  </a:lnTo>
                  <a:lnTo>
                    <a:pt x="871" y="999"/>
                  </a:lnTo>
                  <a:lnTo>
                    <a:pt x="899" y="983"/>
                  </a:lnTo>
                  <a:lnTo>
                    <a:pt x="929" y="971"/>
                  </a:lnTo>
                  <a:lnTo>
                    <a:pt x="960" y="964"/>
                  </a:lnTo>
                  <a:lnTo>
                    <a:pt x="991" y="961"/>
                  </a:lnTo>
                  <a:lnTo>
                    <a:pt x="1027" y="964"/>
                  </a:lnTo>
                  <a:lnTo>
                    <a:pt x="1061" y="974"/>
                  </a:lnTo>
                  <a:lnTo>
                    <a:pt x="1094" y="989"/>
                  </a:lnTo>
                  <a:lnTo>
                    <a:pt x="1126" y="974"/>
                  </a:lnTo>
                  <a:lnTo>
                    <a:pt x="1160" y="964"/>
                  </a:lnTo>
                  <a:lnTo>
                    <a:pt x="1196" y="961"/>
                  </a:lnTo>
                  <a:lnTo>
                    <a:pt x="1228" y="964"/>
                  </a:lnTo>
                  <a:lnTo>
                    <a:pt x="1259" y="971"/>
                  </a:lnTo>
                  <a:lnTo>
                    <a:pt x="1289" y="983"/>
                  </a:lnTo>
                  <a:lnTo>
                    <a:pt x="1318" y="999"/>
                  </a:lnTo>
                  <a:lnTo>
                    <a:pt x="1345" y="1020"/>
                  </a:lnTo>
                  <a:lnTo>
                    <a:pt x="1369" y="1043"/>
                  </a:lnTo>
                  <a:lnTo>
                    <a:pt x="1389" y="1071"/>
                  </a:lnTo>
                  <a:lnTo>
                    <a:pt x="1406" y="1101"/>
                  </a:lnTo>
                  <a:lnTo>
                    <a:pt x="1417" y="1133"/>
                  </a:lnTo>
                  <a:lnTo>
                    <a:pt x="1425" y="1167"/>
                  </a:lnTo>
                  <a:lnTo>
                    <a:pt x="1427" y="1201"/>
                  </a:lnTo>
                  <a:lnTo>
                    <a:pt x="1423" y="1236"/>
                  </a:lnTo>
                  <a:lnTo>
                    <a:pt x="1423" y="1237"/>
                  </a:lnTo>
                  <a:lnTo>
                    <a:pt x="1225" y="2366"/>
                  </a:lnTo>
                  <a:lnTo>
                    <a:pt x="1364" y="2366"/>
                  </a:lnTo>
                  <a:lnTo>
                    <a:pt x="1378" y="2295"/>
                  </a:lnTo>
                  <a:lnTo>
                    <a:pt x="1396" y="2226"/>
                  </a:lnTo>
                  <a:lnTo>
                    <a:pt x="1417" y="2161"/>
                  </a:lnTo>
                  <a:lnTo>
                    <a:pt x="1442" y="2098"/>
                  </a:lnTo>
                  <a:lnTo>
                    <a:pt x="1470" y="2038"/>
                  </a:lnTo>
                  <a:lnTo>
                    <a:pt x="1500" y="1981"/>
                  </a:lnTo>
                  <a:lnTo>
                    <a:pt x="1531" y="1926"/>
                  </a:lnTo>
                  <a:lnTo>
                    <a:pt x="1563" y="1874"/>
                  </a:lnTo>
                  <a:lnTo>
                    <a:pt x="1595" y="1823"/>
                  </a:lnTo>
                  <a:lnTo>
                    <a:pt x="1628" y="1774"/>
                  </a:lnTo>
                  <a:lnTo>
                    <a:pt x="1660" y="1727"/>
                  </a:lnTo>
                  <a:lnTo>
                    <a:pt x="1689" y="1684"/>
                  </a:lnTo>
                  <a:lnTo>
                    <a:pt x="1717" y="1642"/>
                  </a:lnTo>
                  <a:lnTo>
                    <a:pt x="1745" y="1600"/>
                  </a:lnTo>
                  <a:lnTo>
                    <a:pt x="1771" y="1557"/>
                  </a:lnTo>
                  <a:lnTo>
                    <a:pt x="1795" y="1514"/>
                  </a:lnTo>
                  <a:lnTo>
                    <a:pt x="1819" y="1470"/>
                  </a:lnTo>
                  <a:lnTo>
                    <a:pt x="1840" y="1425"/>
                  </a:lnTo>
                  <a:lnTo>
                    <a:pt x="1859" y="1377"/>
                  </a:lnTo>
                  <a:lnTo>
                    <a:pt x="1876" y="1328"/>
                  </a:lnTo>
                  <a:lnTo>
                    <a:pt x="1890" y="1275"/>
                  </a:lnTo>
                  <a:lnTo>
                    <a:pt x="1902" y="1221"/>
                  </a:lnTo>
                  <a:lnTo>
                    <a:pt x="1910" y="1163"/>
                  </a:lnTo>
                  <a:lnTo>
                    <a:pt x="1915" y="1101"/>
                  </a:lnTo>
                  <a:lnTo>
                    <a:pt x="1917" y="1036"/>
                  </a:lnTo>
                  <a:lnTo>
                    <a:pt x="1914" y="970"/>
                  </a:lnTo>
                  <a:lnTo>
                    <a:pt x="1905" y="905"/>
                  </a:lnTo>
                  <a:lnTo>
                    <a:pt x="1890" y="843"/>
                  </a:lnTo>
                  <a:lnTo>
                    <a:pt x="1871" y="782"/>
                  </a:lnTo>
                  <a:lnTo>
                    <a:pt x="1845" y="723"/>
                  </a:lnTo>
                  <a:lnTo>
                    <a:pt x="1815" y="668"/>
                  </a:lnTo>
                  <a:lnTo>
                    <a:pt x="1781" y="614"/>
                  </a:lnTo>
                  <a:lnTo>
                    <a:pt x="1742" y="564"/>
                  </a:lnTo>
                  <a:lnTo>
                    <a:pt x="1698" y="516"/>
                  </a:lnTo>
                  <a:lnTo>
                    <a:pt x="1652" y="473"/>
                  </a:lnTo>
                  <a:lnTo>
                    <a:pt x="1601" y="433"/>
                  </a:lnTo>
                  <a:lnTo>
                    <a:pt x="1546" y="397"/>
                  </a:lnTo>
                  <a:lnTo>
                    <a:pt x="1490" y="364"/>
                  </a:lnTo>
                  <a:lnTo>
                    <a:pt x="1429" y="336"/>
                  </a:lnTo>
                  <a:lnTo>
                    <a:pt x="1367" y="313"/>
                  </a:lnTo>
                  <a:lnTo>
                    <a:pt x="1302" y="295"/>
                  </a:lnTo>
                  <a:lnTo>
                    <a:pt x="1233" y="280"/>
                  </a:lnTo>
                  <a:lnTo>
                    <a:pt x="1164" y="272"/>
                  </a:lnTo>
                  <a:lnTo>
                    <a:pt x="1094" y="270"/>
                  </a:lnTo>
                  <a:close/>
                  <a:moveTo>
                    <a:pt x="1094" y="0"/>
                  </a:moveTo>
                  <a:lnTo>
                    <a:pt x="1179" y="3"/>
                  </a:lnTo>
                  <a:lnTo>
                    <a:pt x="1262" y="12"/>
                  </a:lnTo>
                  <a:lnTo>
                    <a:pt x="1344" y="28"/>
                  </a:lnTo>
                  <a:lnTo>
                    <a:pt x="1423" y="49"/>
                  </a:lnTo>
                  <a:lnTo>
                    <a:pt x="1500" y="74"/>
                  </a:lnTo>
                  <a:lnTo>
                    <a:pt x="1574" y="105"/>
                  </a:lnTo>
                  <a:lnTo>
                    <a:pt x="1645" y="142"/>
                  </a:lnTo>
                  <a:lnTo>
                    <a:pt x="1713" y="182"/>
                  </a:lnTo>
                  <a:lnTo>
                    <a:pt x="1777" y="228"/>
                  </a:lnTo>
                  <a:lnTo>
                    <a:pt x="1838" y="277"/>
                  </a:lnTo>
                  <a:lnTo>
                    <a:pt x="1895" y="331"/>
                  </a:lnTo>
                  <a:lnTo>
                    <a:pt x="1946" y="388"/>
                  </a:lnTo>
                  <a:lnTo>
                    <a:pt x="1994" y="449"/>
                  </a:lnTo>
                  <a:lnTo>
                    <a:pt x="2037" y="514"/>
                  </a:lnTo>
                  <a:lnTo>
                    <a:pt x="2075" y="581"/>
                  </a:lnTo>
                  <a:lnTo>
                    <a:pt x="2108" y="651"/>
                  </a:lnTo>
                  <a:lnTo>
                    <a:pt x="2136" y="723"/>
                  </a:lnTo>
                  <a:lnTo>
                    <a:pt x="2158" y="798"/>
                  </a:lnTo>
                  <a:lnTo>
                    <a:pt x="2173" y="876"/>
                  </a:lnTo>
                  <a:lnTo>
                    <a:pt x="2184" y="955"/>
                  </a:lnTo>
                  <a:lnTo>
                    <a:pt x="2187" y="1036"/>
                  </a:lnTo>
                  <a:lnTo>
                    <a:pt x="2185" y="1108"/>
                  </a:lnTo>
                  <a:lnTo>
                    <a:pt x="2180" y="1177"/>
                  </a:lnTo>
                  <a:lnTo>
                    <a:pt x="2171" y="1243"/>
                  </a:lnTo>
                  <a:lnTo>
                    <a:pt x="2160" y="1305"/>
                  </a:lnTo>
                  <a:lnTo>
                    <a:pt x="2147" y="1364"/>
                  </a:lnTo>
                  <a:lnTo>
                    <a:pt x="2130" y="1420"/>
                  </a:lnTo>
                  <a:lnTo>
                    <a:pt x="2111" y="1474"/>
                  </a:lnTo>
                  <a:lnTo>
                    <a:pt x="2091" y="1524"/>
                  </a:lnTo>
                  <a:lnTo>
                    <a:pt x="2068" y="1574"/>
                  </a:lnTo>
                  <a:lnTo>
                    <a:pt x="2044" y="1621"/>
                  </a:lnTo>
                  <a:lnTo>
                    <a:pt x="2020" y="1667"/>
                  </a:lnTo>
                  <a:lnTo>
                    <a:pt x="1994" y="1711"/>
                  </a:lnTo>
                  <a:lnTo>
                    <a:pt x="1967" y="1754"/>
                  </a:lnTo>
                  <a:lnTo>
                    <a:pt x="1939" y="1796"/>
                  </a:lnTo>
                  <a:lnTo>
                    <a:pt x="1911" y="1838"/>
                  </a:lnTo>
                  <a:lnTo>
                    <a:pt x="1883" y="1879"/>
                  </a:lnTo>
                  <a:lnTo>
                    <a:pt x="1852" y="1925"/>
                  </a:lnTo>
                  <a:lnTo>
                    <a:pt x="1821" y="1972"/>
                  </a:lnTo>
                  <a:lnTo>
                    <a:pt x="1790" y="2018"/>
                  </a:lnTo>
                  <a:lnTo>
                    <a:pt x="1761" y="2065"/>
                  </a:lnTo>
                  <a:lnTo>
                    <a:pt x="1734" y="2115"/>
                  </a:lnTo>
                  <a:lnTo>
                    <a:pt x="1709" y="2165"/>
                  </a:lnTo>
                  <a:lnTo>
                    <a:pt x="1685" y="2217"/>
                  </a:lnTo>
                  <a:lnTo>
                    <a:pt x="1665" y="2270"/>
                  </a:lnTo>
                  <a:lnTo>
                    <a:pt x="1649" y="2325"/>
                  </a:lnTo>
                  <a:lnTo>
                    <a:pt x="1635" y="2382"/>
                  </a:lnTo>
                  <a:lnTo>
                    <a:pt x="1626" y="2442"/>
                  </a:lnTo>
                  <a:lnTo>
                    <a:pt x="1622" y="2505"/>
                  </a:lnTo>
                  <a:lnTo>
                    <a:pt x="1619" y="2531"/>
                  </a:lnTo>
                  <a:lnTo>
                    <a:pt x="1610" y="2556"/>
                  </a:lnTo>
                  <a:lnTo>
                    <a:pt x="1598" y="2577"/>
                  </a:lnTo>
                  <a:lnTo>
                    <a:pt x="1582" y="2597"/>
                  </a:lnTo>
                  <a:lnTo>
                    <a:pt x="1562" y="2612"/>
                  </a:lnTo>
                  <a:lnTo>
                    <a:pt x="1540" y="2625"/>
                  </a:lnTo>
                  <a:lnTo>
                    <a:pt x="1515" y="2632"/>
                  </a:lnTo>
                  <a:lnTo>
                    <a:pt x="1541" y="2643"/>
                  </a:lnTo>
                  <a:lnTo>
                    <a:pt x="1564" y="2660"/>
                  </a:lnTo>
                  <a:lnTo>
                    <a:pt x="1584" y="2680"/>
                  </a:lnTo>
                  <a:lnTo>
                    <a:pt x="1598" y="2705"/>
                  </a:lnTo>
                  <a:lnTo>
                    <a:pt x="1607" y="2732"/>
                  </a:lnTo>
                  <a:lnTo>
                    <a:pt x="1610" y="2760"/>
                  </a:lnTo>
                  <a:lnTo>
                    <a:pt x="1607" y="2786"/>
                  </a:lnTo>
                  <a:lnTo>
                    <a:pt x="1600" y="2811"/>
                  </a:lnTo>
                  <a:lnTo>
                    <a:pt x="1589" y="2834"/>
                  </a:lnTo>
                  <a:lnTo>
                    <a:pt x="1573" y="2852"/>
                  </a:lnTo>
                  <a:lnTo>
                    <a:pt x="1555" y="2869"/>
                  </a:lnTo>
                  <a:lnTo>
                    <a:pt x="1534" y="2882"/>
                  </a:lnTo>
                  <a:lnTo>
                    <a:pt x="1555" y="2894"/>
                  </a:lnTo>
                  <a:lnTo>
                    <a:pt x="1573" y="2911"/>
                  </a:lnTo>
                  <a:lnTo>
                    <a:pt x="1589" y="2930"/>
                  </a:lnTo>
                  <a:lnTo>
                    <a:pt x="1600" y="2953"/>
                  </a:lnTo>
                  <a:lnTo>
                    <a:pt x="1607" y="2977"/>
                  </a:lnTo>
                  <a:lnTo>
                    <a:pt x="1610" y="3004"/>
                  </a:lnTo>
                  <a:lnTo>
                    <a:pt x="1607" y="3030"/>
                  </a:lnTo>
                  <a:lnTo>
                    <a:pt x="1599" y="3055"/>
                  </a:lnTo>
                  <a:lnTo>
                    <a:pt x="1587" y="3079"/>
                  </a:lnTo>
                  <a:lnTo>
                    <a:pt x="1570" y="3098"/>
                  </a:lnTo>
                  <a:lnTo>
                    <a:pt x="1551" y="3115"/>
                  </a:lnTo>
                  <a:lnTo>
                    <a:pt x="1528" y="3127"/>
                  </a:lnTo>
                  <a:lnTo>
                    <a:pt x="1502" y="3135"/>
                  </a:lnTo>
                  <a:lnTo>
                    <a:pt x="1475" y="3137"/>
                  </a:lnTo>
                  <a:lnTo>
                    <a:pt x="1392" y="3137"/>
                  </a:lnTo>
                  <a:lnTo>
                    <a:pt x="1382" y="3179"/>
                  </a:lnTo>
                  <a:lnTo>
                    <a:pt x="1366" y="3218"/>
                  </a:lnTo>
                  <a:lnTo>
                    <a:pt x="1345" y="3254"/>
                  </a:lnTo>
                  <a:lnTo>
                    <a:pt x="1319" y="3287"/>
                  </a:lnTo>
                  <a:lnTo>
                    <a:pt x="1289" y="3316"/>
                  </a:lnTo>
                  <a:lnTo>
                    <a:pt x="1256" y="3340"/>
                  </a:lnTo>
                  <a:lnTo>
                    <a:pt x="1219" y="3360"/>
                  </a:lnTo>
                  <a:lnTo>
                    <a:pt x="1180" y="3374"/>
                  </a:lnTo>
                  <a:lnTo>
                    <a:pt x="1137" y="3384"/>
                  </a:lnTo>
                  <a:lnTo>
                    <a:pt x="1094" y="3387"/>
                  </a:lnTo>
                  <a:lnTo>
                    <a:pt x="1050" y="3384"/>
                  </a:lnTo>
                  <a:lnTo>
                    <a:pt x="1007" y="3374"/>
                  </a:lnTo>
                  <a:lnTo>
                    <a:pt x="968" y="3360"/>
                  </a:lnTo>
                  <a:lnTo>
                    <a:pt x="931" y="3340"/>
                  </a:lnTo>
                  <a:lnTo>
                    <a:pt x="898" y="3316"/>
                  </a:lnTo>
                  <a:lnTo>
                    <a:pt x="868" y="3287"/>
                  </a:lnTo>
                  <a:lnTo>
                    <a:pt x="842" y="3254"/>
                  </a:lnTo>
                  <a:lnTo>
                    <a:pt x="821" y="3218"/>
                  </a:lnTo>
                  <a:lnTo>
                    <a:pt x="805" y="3179"/>
                  </a:lnTo>
                  <a:lnTo>
                    <a:pt x="794" y="3137"/>
                  </a:lnTo>
                  <a:lnTo>
                    <a:pt x="712" y="3137"/>
                  </a:lnTo>
                  <a:lnTo>
                    <a:pt x="685" y="3135"/>
                  </a:lnTo>
                  <a:lnTo>
                    <a:pt x="659" y="3127"/>
                  </a:lnTo>
                  <a:lnTo>
                    <a:pt x="636" y="3115"/>
                  </a:lnTo>
                  <a:lnTo>
                    <a:pt x="617" y="3098"/>
                  </a:lnTo>
                  <a:lnTo>
                    <a:pt x="600" y="3079"/>
                  </a:lnTo>
                  <a:lnTo>
                    <a:pt x="588" y="3055"/>
                  </a:lnTo>
                  <a:lnTo>
                    <a:pt x="579" y="3030"/>
                  </a:lnTo>
                  <a:lnTo>
                    <a:pt x="577" y="3004"/>
                  </a:lnTo>
                  <a:lnTo>
                    <a:pt x="579" y="2977"/>
                  </a:lnTo>
                  <a:lnTo>
                    <a:pt x="587" y="2953"/>
                  </a:lnTo>
                  <a:lnTo>
                    <a:pt x="598" y="2930"/>
                  </a:lnTo>
                  <a:lnTo>
                    <a:pt x="614" y="2911"/>
                  </a:lnTo>
                  <a:lnTo>
                    <a:pt x="632" y="2894"/>
                  </a:lnTo>
                  <a:lnTo>
                    <a:pt x="654" y="2882"/>
                  </a:lnTo>
                  <a:lnTo>
                    <a:pt x="632" y="2869"/>
                  </a:lnTo>
                  <a:lnTo>
                    <a:pt x="614" y="2852"/>
                  </a:lnTo>
                  <a:lnTo>
                    <a:pt x="598" y="2834"/>
                  </a:lnTo>
                  <a:lnTo>
                    <a:pt x="587" y="2811"/>
                  </a:lnTo>
                  <a:lnTo>
                    <a:pt x="579" y="2786"/>
                  </a:lnTo>
                  <a:lnTo>
                    <a:pt x="577" y="2760"/>
                  </a:lnTo>
                  <a:lnTo>
                    <a:pt x="581" y="2732"/>
                  </a:lnTo>
                  <a:lnTo>
                    <a:pt x="590" y="2704"/>
                  </a:lnTo>
                  <a:lnTo>
                    <a:pt x="604" y="2680"/>
                  </a:lnTo>
                  <a:lnTo>
                    <a:pt x="623" y="2660"/>
                  </a:lnTo>
                  <a:lnTo>
                    <a:pt x="647" y="2643"/>
                  </a:lnTo>
                  <a:lnTo>
                    <a:pt x="672" y="2632"/>
                  </a:lnTo>
                  <a:lnTo>
                    <a:pt x="648" y="2625"/>
                  </a:lnTo>
                  <a:lnTo>
                    <a:pt x="626" y="2612"/>
                  </a:lnTo>
                  <a:lnTo>
                    <a:pt x="606" y="2597"/>
                  </a:lnTo>
                  <a:lnTo>
                    <a:pt x="590" y="2577"/>
                  </a:lnTo>
                  <a:lnTo>
                    <a:pt x="577" y="2556"/>
                  </a:lnTo>
                  <a:lnTo>
                    <a:pt x="569" y="2531"/>
                  </a:lnTo>
                  <a:lnTo>
                    <a:pt x="566" y="2505"/>
                  </a:lnTo>
                  <a:lnTo>
                    <a:pt x="562" y="2442"/>
                  </a:lnTo>
                  <a:lnTo>
                    <a:pt x="553" y="2382"/>
                  </a:lnTo>
                  <a:lnTo>
                    <a:pt x="539" y="2325"/>
                  </a:lnTo>
                  <a:lnTo>
                    <a:pt x="523" y="2269"/>
                  </a:lnTo>
                  <a:lnTo>
                    <a:pt x="502" y="2217"/>
                  </a:lnTo>
                  <a:lnTo>
                    <a:pt x="479" y="2164"/>
                  </a:lnTo>
                  <a:lnTo>
                    <a:pt x="453" y="2115"/>
                  </a:lnTo>
                  <a:lnTo>
                    <a:pt x="427" y="2065"/>
                  </a:lnTo>
                  <a:lnTo>
                    <a:pt x="397" y="2018"/>
                  </a:lnTo>
                  <a:lnTo>
                    <a:pt x="367" y="1970"/>
                  </a:lnTo>
                  <a:lnTo>
                    <a:pt x="336" y="1924"/>
                  </a:lnTo>
                  <a:lnTo>
                    <a:pt x="305" y="1879"/>
                  </a:lnTo>
                  <a:lnTo>
                    <a:pt x="277" y="1838"/>
                  </a:lnTo>
                  <a:lnTo>
                    <a:pt x="249" y="1796"/>
                  </a:lnTo>
                  <a:lnTo>
                    <a:pt x="221" y="1754"/>
                  </a:lnTo>
                  <a:lnTo>
                    <a:pt x="194" y="1711"/>
                  </a:lnTo>
                  <a:lnTo>
                    <a:pt x="167" y="1667"/>
                  </a:lnTo>
                  <a:lnTo>
                    <a:pt x="143" y="1621"/>
                  </a:lnTo>
                  <a:lnTo>
                    <a:pt x="119" y="1574"/>
                  </a:lnTo>
                  <a:lnTo>
                    <a:pt x="96" y="1524"/>
                  </a:lnTo>
                  <a:lnTo>
                    <a:pt x="75" y="1473"/>
                  </a:lnTo>
                  <a:lnTo>
                    <a:pt x="57" y="1419"/>
                  </a:lnTo>
                  <a:lnTo>
                    <a:pt x="40" y="1364"/>
                  </a:lnTo>
                  <a:lnTo>
                    <a:pt x="27" y="1305"/>
                  </a:lnTo>
                  <a:lnTo>
                    <a:pt x="15" y="1243"/>
                  </a:lnTo>
                  <a:lnTo>
                    <a:pt x="7" y="1177"/>
                  </a:lnTo>
                  <a:lnTo>
                    <a:pt x="2" y="1108"/>
                  </a:lnTo>
                  <a:lnTo>
                    <a:pt x="0" y="1036"/>
                  </a:lnTo>
                  <a:lnTo>
                    <a:pt x="3" y="955"/>
                  </a:lnTo>
                  <a:lnTo>
                    <a:pt x="13" y="876"/>
                  </a:lnTo>
                  <a:lnTo>
                    <a:pt x="29" y="798"/>
                  </a:lnTo>
                  <a:lnTo>
                    <a:pt x="51" y="723"/>
                  </a:lnTo>
                  <a:lnTo>
                    <a:pt x="78" y="651"/>
                  </a:lnTo>
                  <a:lnTo>
                    <a:pt x="112" y="581"/>
                  </a:lnTo>
                  <a:lnTo>
                    <a:pt x="150" y="514"/>
                  </a:lnTo>
                  <a:lnTo>
                    <a:pt x="193" y="449"/>
                  </a:lnTo>
                  <a:lnTo>
                    <a:pt x="241" y="388"/>
                  </a:lnTo>
                  <a:lnTo>
                    <a:pt x="293" y="331"/>
                  </a:lnTo>
                  <a:lnTo>
                    <a:pt x="349" y="277"/>
                  </a:lnTo>
                  <a:lnTo>
                    <a:pt x="410" y="228"/>
                  </a:lnTo>
                  <a:lnTo>
                    <a:pt x="474" y="182"/>
                  </a:lnTo>
                  <a:lnTo>
                    <a:pt x="542" y="142"/>
                  </a:lnTo>
                  <a:lnTo>
                    <a:pt x="614" y="105"/>
                  </a:lnTo>
                  <a:lnTo>
                    <a:pt x="687" y="74"/>
                  </a:lnTo>
                  <a:lnTo>
                    <a:pt x="764" y="49"/>
                  </a:lnTo>
                  <a:lnTo>
                    <a:pt x="843" y="28"/>
                  </a:lnTo>
                  <a:lnTo>
                    <a:pt x="925" y="12"/>
                  </a:lnTo>
                  <a:lnTo>
                    <a:pt x="1008" y="3"/>
                  </a:lnTo>
                  <a:lnTo>
                    <a:pt x="1094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grpSp>
        <p:nvGrpSpPr>
          <p:cNvPr id="31" name="Group 50">
            <a:extLst>
              <a:ext uri="{FF2B5EF4-FFF2-40B4-BE49-F238E27FC236}">
                <a16:creationId xmlns:a16="http://schemas.microsoft.com/office/drawing/2014/main" id="{35D973FB-C2FF-BFDA-D058-111439693677}"/>
              </a:ext>
            </a:extLst>
          </p:cNvPr>
          <p:cNvGrpSpPr/>
          <p:nvPr/>
        </p:nvGrpSpPr>
        <p:grpSpPr>
          <a:xfrm>
            <a:off x="605189" y="4895339"/>
            <a:ext cx="454225" cy="434387"/>
            <a:chOff x="1078752" y="5003566"/>
            <a:chExt cx="822960" cy="822960"/>
          </a:xfrm>
        </p:grpSpPr>
        <p:sp>
          <p:nvSpPr>
            <p:cNvPr id="32" name="Rounded Rectangle 15">
              <a:extLst>
                <a:ext uri="{FF2B5EF4-FFF2-40B4-BE49-F238E27FC236}">
                  <a16:creationId xmlns:a16="http://schemas.microsoft.com/office/drawing/2014/main" id="{41F7CF5B-5344-5B1C-2059-6015FC36CC6C}"/>
                </a:ext>
              </a:extLst>
            </p:cNvPr>
            <p:cNvSpPr/>
            <p:nvPr/>
          </p:nvSpPr>
          <p:spPr>
            <a:xfrm>
              <a:off x="1078752" y="5003566"/>
              <a:ext cx="822960" cy="822960"/>
            </a:xfrm>
            <a:prstGeom prst="roundRect">
              <a:avLst/>
            </a:prstGeom>
            <a:solidFill>
              <a:srgbClr val="6BC2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33" name="Group 26">
              <a:extLst>
                <a:ext uri="{FF2B5EF4-FFF2-40B4-BE49-F238E27FC236}">
                  <a16:creationId xmlns:a16="http://schemas.microsoft.com/office/drawing/2014/main" id="{68A5E50F-8F75-074D-155E-97087616C2F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64807" y="5200734"/>
              <a:ext cx="450850" cy="428625"/>
              <a:chOff x="392" y="656"/>
              <a:chExt cx="284" cy="270"/>
            </a:xfrm>
            <a:solidFill>
              <a:srgbClr val="FFFFFF"/>
            </a:solidFill>
          </p:grpSpPr>
          <p:sp>
            <p:nvSpPr>
              <p:cNvPr id="34" name="Freeform 28">
                <a:extLst>
                  <a:ext uri="{FF2B5EF4-FFF2-40B4-BE49-F238E27FC236}">
                    <a16:creationId xmlns:a16="http://schemas.microsoft.com/office/drawing/2014/main" id="{91170898-1F90-6736-E526-5E3512CB50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" y="656"/>
                <a:ext cx="52" cy="57"/>
              </a:xfrm>
              <a:custGeom>
                <a:avLst/>
                <a:gdLst>
                  <a:gd name="T0" fmla="*/ 313 w 625"/>
                  <a:gd name="T1" fmla="*/ 0 h 684"/>
                  <a:gd name="T2" fmla="*/ 355 w 625"/>
                  <a:gd name="T3" fmla="*/ 2 h 684"/>
                  <a:gd name="T4" fmla="*/ 396 w 625"/>
                  <a:gd name="T5" fmla="*/ 11 h 684"/>
                  <a:gd name="T6" fmla="*/ 435 w 625"/>
                  <a:gd name="T7" fmla="*/ 24 h 684"/>
                  <a:gd name="T8" fmla="*/ 470 w 625"/>
                  <a:gd name="T9" fmla="*/ 42 h 684"/>
                  <a:gd name="T10" fmla="*/ 504 w 625"/>
                  <a:gd name="T11" fmla="*/ 65 h 684"/>
                  <a:gd name="T12" fmla="*/ 533 w 625"/>
                  <a:gd name="T13" fmla="*/ 91 h 684"/>
                  <a:gd name="T14" fmla="*/ 559 w 625"/>
                  <a:gd name="T15" fmla="*/ 122 h 684"/>
                  <a:gd name="T16" fmla="*/ 582 w 625"/>
                  <a:gd name="T17" fmla="*/ 154 h 684"/>
                  <a:gd name="T18" fmla="*/ 600 w 625"/>
                  <a:gd name="T19" fmla="*/ 191 h 684"/>
                  <a:gd name="T20" fmla="*/ 614 w 625"/>
                  <a:gd name="T21" fmla="*/ 229 h 684"/>
                  <a:gd name="T22" fmla="*/ 622 w 625"/>
                  <a:gd name="T23" fmla="*/ 269 h 684"/>
                  <a:gd name="T24" fmla="*/ 625 w 625"/>
                  <a:gd name="T25" fmla="*/ 312 h 684"/>
                  <a:gd name="T26" fmla="*/ 622 w 625"/>
                  <a:gd name="T27" fmla="*/ 352 h 684"/>
                  <a:gd name="T28" fmla="*/ 615 w 625"/>
                  <a:gd name="T29" fmla="*/ 393 h 684"/>
                  <a:gd name="T30" fmla="*/ 603 w 625"/>
                  <a:gd name="T31" fmla="*/ 433 h 684"/>
                  <a:gd name="T32" fmla="*/ 589 w 625"/>
                  <a:gd name="T33" fmla="*/ 473 h 684"/>
                  <a:gd name="T34" fmla="*/ 569 w 625"/>
                  <a:gd name="T35" fmla="*/ 510 h 684"/>
                  <a:gd name="T36" fmla="*/ 546 w 625"/>
                  <a:gd name="T37" fmla="*/ 546 h 684"/>
                  <a:gd name="T38" fmla="*/ 520 w 625"/>
                  <a:gd name="T39" fmla="*/ 578 h 684"/>
                  <a:gd name="T40" fmla="*/ 491 w 625"/>
                  <a:gd name="T41" fmla="*/ 609 h 684"/>
                  <a:gd name="T42" fmla="*/ 460 w 625"/>
                  <a:gd name="T43" fmla="*/ 634 h 684"/>
                  <a:gd name="T44" fmla="*/ 425 w 625"/>
                  <a:gd name="T45" fmla="*/ 655 h 684"/>
                  <a:gd name="T46" fmla="*/ 390 w 625"/>
                  <a:gd name="T47" fmla="*/ 671 h 684"/>
                  <a:gd name="T48" fmla="*/ 352 w 625"/>
                  <a:gd name="T49" fmla="*/ 681 h 684"/>
                  <a:gd name="T50" fmla="*/ 313 w 625"/>
                  <a:gd name="T51" fmla="*/ 684 h 684"/>
                  <a:gd name="T52" fmla="*/ 274 w 625"/>
                  <a:gd name="T53" fmla="*/ 681 h 684"/>
                  <a:gd name="T54" fmla="*/ 236 w 625"/>
                  <a:gd name="T55" fmla="*/ 671 h 684"/>
                  <a:gd name="T56" fmla="*/ 200 w 625"/>
                  <a:gd name="T57" fmla="*/ 655 h 684"/>
                  <a:gd name="T58" fmla="*/ 166 w 625"/>
                  <a:gd name="T59" fmla="*/ 634 h 684"/>
                  <a:gd name="T60" fmla="*/ 134 w 625"/>
                  <a:gd name="T61" fmla="*/ 609 h 684"/>
                  <a:gd name="T62" fmla="*/ 106 w 625"/>
                  <a:gd name="T63" fmla="*/ 578 h 684"/>
                  <a:gd name="T64" fmla="*/ 80 w 625"/>
                  <a:gd name="T65" fmla="*/ 546 h 684"/>
                  <a:gd name="T66" fmla="*/ 57 w 625"/>
                  <a:gd name="T67" fmla="*/ 510 h 684"/>
                  <a:gd name="T68" fmla="*/ 37 w 625"/>
                  <a:gd name="T69" fmla="*/ 473 h 684"/>
                  <a:gd name="T70" fmla="*/ 21 w 625"/>
                  <a:gd name="T71" fmla="*/ 433 h 684"/>
                  <a:gd name="T72" fmla="*/ 10 w 625"/>
                  <a:gd name="T73" fmla="*/ 393 h 684"/>
                  <a:gd name="T74" fmla="*/ 3 w 625"/>
                  <a:gd name="T75" fmla="*/ 352 h 684"/>
                  <a:gd name="T76" fmla="*/ 0 w 625"/>
                  <a:gd name="T77" fmla="*/ 312 h 684"/>
                  <a:gd name="T78" fmla="*/ 3 w 625"/>
                  <a:gd name="T79" fmla="*/ 269 h 684"/>
                  <a:gd name="T80" fmla="*/ 12 w 625"/>
                  <a:gd name="T81" fmla="*/ 229 h 684"/>
                  <a:gd name="T82" fmla="*/ 25 w 625"/>
                  <a:gd name="T83" fmla="*/ 191 h 684"/>
                  <a:gd name="T84" fmla="*/ 43 w 625"/>
                  <a:gd name="T85" fmla="*/ 154 h 684"/>
                  <a:gd name="T86" fmla="*/ 66 w 625"/>
                  <a:gd name="T87" fmla="*/ 122 h 684"/>
                  <a:gd name="T88" fmla="*/ 92 w 625"/>
                  <a:gd name="T89" fmla="*/ 91 h 684"/>
                  <a:gd name="T90" fmla="*/ 122 w 625"/>
                  <a:gd name="T91" fmla="*/ 65 h 684"/>
                  <a:gd name="T92" fmla="*/ 155 w 625"/>
                  <a:gd name="T93" fmla="*/ 42 h 684"/>
                  <a:gd name="T94" fmla="*/ 192 w 625"/>
                  <a:gd name="T95" fmla="*/ 24 h 684"/>
                  <a:gd name="T96" fmla="*/ 230 w 625"/>
                  <a:gd name="T97" fmla="*/ 11 h 684"/>
                  <a:gd name="T98" fmla="*/ 270 w 625"/>
                  <a:gd name="T99" fmla="*/ 2 h 684"/>
                  <a:gd name="T100" fmla="*/ 313 w 625"/>
                  <a:gd name="T101" fmla="*/ 0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25" h="684">
                    <a:moveTo>
                      <a:pt x="313" y="0"/>
                    </a:moveTo>
                    <a:lnTo>
                      <a:pt x="355" y="2"/>
                    </a:lnTo>
                    <a:lnTo>
                      <a:pt x="396" y="11"/>
                    </a:lnTo>
                    <a:lnTo>
                      <a:pt x="435" y="24"/>
                    </a:lnTo>
                    <a:lnTo>
                      <a:pt x="470" y="42"/>
                    </a:lnTo>
                    <a:lnTo>
                      <a:pt x="504" y="65"/>
                    </a:lnTo>
                    <a:lnTo>
                      <a:pt x="533" y="91"/>
                    </a:lnTo>
                    <a:lnTo>
                      <a:pt x="559" y="122"/>
                    </a:lnTo>
                    <a:lnTo>
                      <a:pt x="582" y="154"/>
                    </a:lnTo>
                    <a:lnTo>
                      <a:pt x="600" y="191"/>
                    </a:lnTo>
                    <a:lnTo>
                      <a:pt x="614" y="229"/>
                    </a:lnTo>
                    <a:lnTo>
                      <a:pt x="622" y="269"/>
                    </a:lnTo>
                    <a:lnTo>
                      <a:pt x="625" y="312"/>
                    </a:lnTo>
                    <a:lnTo>
                      <a:pt x="622" y="352"/>
                    </a:lnTo>
                    <a:lnTo>
                      <a:pt x="615" y="393"/>
                    </a:lnTo>
                    <a:lnTo>
                      <a:pt x="603" y="433"/>
                    </a:lnTo>
                    <a:lnTo>
                      <a:pt x="589" y="473"/>
                    </a:lnTo>
                    <a:lnTo>
                      <a:pt x="569" y="510"/>
                    </a:lnTo>
                    <a:lnTo>
                      <a:pt x="546" y="546"/>
                    </a:lnTo>
                    <a:lnTo>
                      <a:pt x="520" y="578"/>
                    </a:lnTo>
                    <a:lnTo>
                      <a:pt x="491" y="609"/>
                    </a:lnTo>
                    <a:lnTo>
                      <a:pt x="460" y="634"/>
                    </a:lnTo>
                    <a:lnTo>
                      <a:pt x="425" y="655"/>
                    </a:lnTo>
                    <a:lnTo>
                      <a:pt x="390" y="671"/>
                    </a:lnTo>
                    <a:lnTo>
                      <a:pt x="352" y="681"/>
                    </a:lnTo>
                    <a:lnTo>
                      <a:pt x="313" y="684"/>
                    </a:lnTo>
                    <a:lnTo>
                      <a:pt x="274" y="681"/>
                    </a:lnTo>
                    <a:lnTo>
                      <a:pt x="236" y="671"/>
                    </a:lnTo>
                    <a:lnTo>
                      <a:pt x="200" y="655"/>
                    </a:lnTo>
                    <a:lnTo>
                      <a:pt x="166" y="634"/>
                    </a:lnTo>
                    <a:lnTo>
                      <a:pt x="134" y="609"/>
                    </a:lnTo>
                    <a:lnTo>
                      <a:pt x="106" y="578"/>
                    </a:lnTo>
                    <a:lnTo>
                      <a:pt x="80" y="546"/>
                    </a:lnTo>
                    <a:lnTo>
                      <a:pt x="57" y="510"/>
                    </a:lnTo>
                    <a:lnTo>
                      <a:pt x="37" y="473"/>
                    </a:lnTo>
                    <a:lnTo>
                      <a:pt x="21" y="433"/>
                    </a:lnTo>
                    <a:lnTo>
                      <a:pt x="10" y="393"/>
                    </a:lnTo>
                    <a:lnTo>
                      <a:pt x="3" y="352"/>
                    </a:lnTo>
                    <a:lnTo>
                      <a:pt x="0" y="312"/>
                    </a:lnTo>
                    <a:lnTo>
                      <a:pt x="3" y="269"/>
                    </a:lnTo>
                    <a:lnTo>
                      <a:pt x="12" y="229"/>
                    </a:lnTo>
                    <a:lnTo>
                      <a:pt x="25" y="191"/>
                    </a:lnTo>
                    <a:lnTo>
                      <a:pt x="43" y="154"/>
                    </a:lnTo>
                    <a:lnTo>
                      <a:pt x="66" y="122"/>
                    </a:lnTo>
                    <a:lnTo>
                      <a:pt x="92" y="91"/>
                    </a:lnTo>
                    <a:lnTo>
                      <a:pt x="122" y="65"/>
                    </a:lnTo>
                    <a:lnTo>
                      <a:pt x="155" y="42"/>
                    </a:lnTo>
                    <a:lnTo>
                      <a:pt x="192" y="24"/>
                    </a:lnTo>
                    <a:lnTo>
                      <a:pt x="230" y="11"/>
                    </a:lnTo>
                    <a:lnTo>
                      <a:pt x="270" y="2"/>
                    </a:lnTo>
                    <a:lnTo>
                      <a:pt x="31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5" name="Freeform 29">
                <a:extLst>
                  <a:ext uri="{FF2B5EF4-FFF2-40B4-BE49-F238E27FC236}">
                    <a16:creationId xmlns:a16="http://schemas.microsoft.com/office/drawing/2014/main" id="{0B0BD840-E901-D565-C907-0B3ECAC559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" y="656"/>
                <a:ext cx="52" cy="57"/>
              </a:xfrm>
              <a:custGeom>
                <a:avLst/>
                <a:gdLst>
                  <a:gd name="T0" fmla="*/ 312 w 625"/>
                  <a:gd name="T1" fmla="*/ 0 h 684"/>
                  <a:gd name="T2" fmla="*/ 355 w 625"/>
                  <a:gd name="T3" fmla="*/ 2 h 684"/>
                  <a:gd name="T4" fmla="*/ 396 w 625"/>
                  <a:gd name="T5" fmla="*/ 11 h 684"/>
                  <a:gd name="T6" fmla="*/ 434 w 625"/>
                  <a:gd name="T7" fmla="*/ 24 h 684"/>
                  <a:gd name="T8" fmla="*/ 471 w 625"/>
                  <a:gd name="T9" fmla="*/ 42 h 684"/>
                  <a:gd name="T10" fmla="*/ 503 w 625"/>
                  <a:gd name="T11" fmla="*/ 65 h 684"/>
                  <a:gd name="T12" fmla="*/ 533 w 625"/>
                  <a:gd name="T13" fmla="*/ 91 h 684"/>
                  <a:gd name="T14" fmla="*/ 560 w 625"/>
                  <a:gd name="T15" fmla="*/ 122 h 684"/>
                  <a:gd name="T16" fmla="*/ 583 w 625"/>
                  <a:gd name="T17" fmla="*/ 154 h 684"/>
                  <a:gd name="T18" fmla="*/ 600 w 625"/>
                  <a:gd name="T19" fmla="*/ 191 h 684"/>
                  <a:gd name="T20" fmla="*/ 614 w 625"/>
                  <a:gd name="T21" fmla="*/ 229 h 684"/>
                  <a:gd name="T22" fmla="*/ 622 w 625"/>
                  <a:gd name="T23" fmla="*/ 269 h 684"/>
                  <a:gd name="T24" fmla="*/ 625 w 625"/>
                  <a:gd name="T25" fmla="*/ 312 h 684"/>
                  <a:gd name="T26" fmla="*/ 622 w 625"/>
                  <a:gd name="T27" fmla="*/ 352 h 684"/>
                  <a:gd name="T28" fmla="*/ 615 w 625"/>
                  <a:gd name="T29" fmla="*/ 393 h 684"/>
                  <a:gd name="T30" fmla="*/ 604 w 625"/>
                  <a:gd name="T31" fmla="*/ 433 h 684"/>
                  <a:gd name="T32" fmla="*/ 588 w 625"/>
                  <a:gd name="T33" fmla="*/ 473 h 684"/>
                  <a:gd name="T34" fmla="*/ 569 w 625"/>
                  <a:gd name="T35" fmla="*/ 510 h 684"/>
                  <a:gd name="T36" fmla="*/ 546 w 625"/>
                  <a:gd name="T37" fmla="*/ 546 h 684"/>
                  <a:gd name="T38" fmla="*/ 520 w 625"/>
                  <a:gd name="T39" fmla="*/ 578 h 684"/>
                  <a:gd name="T40" fmla="*/ 490 w 625"/>
                  <a:gd name="T41" fmla="*/ 609 h 684"/>
                  <a:gd name="T42" fmla="*/ 459 w 625"/>
                  <a:gd name="T43" fmla="*/ 634 h 684"/>
                  <a:gd name="T44" fmla="*/ 426 w 625"/>
                  <a:gd name="T45" fmla="*/ 655 h 684"/>
                  <a:gd name="T46" fmla="*/ 390 w 625"/>
                  <a:gd name="T47" fmla="*/ 671 h 684"/>
                  <a:gd name="T48" fmla="*/ 352 w 625"/>
                  <a:gd name="T49" fmla="*/ 681 h 684"/>
                  <a:gd name="T50" fmla="*/ 312 w 625"/>
                  <a:gd name="T51" fmla="*/ 684 h 684"/>
                  <a:gd name="T52" fmla="*/ 274 w 625"/>
                  <a:gd name="T53" fmla="*/ 681 h 684"/>
                  <a:gd name="T54" fmla="*/ 236 w 625"/>
                  <a:gd name="T55" fmla="*/ 671 h 684"/>
                  <a:gd name="T56" fmla="*/ 200 w 625"/>
                  <a:gd name="T57" fmla="*/ 655 h 684"/>
                  <a:gd name="T58" fmla="*/ 166 w 625"/>
                  <a:gd name="T59" fmla="*/ 634 h 684"/>
                  <a:gd name="T60" fmla="*/ 134 w 625"/>
                  <a:gd name="T61" fmla="*/ 609 h 684"/>
                  <a:gd name="T62" fmla="*/ 105 w 625"/>
                  <a:gd name="T63" fmla="*/ 578 h 684"/>
                  <a:gd name="T64" fmla="*/ 79 w 625"/>
                  <a:gd name="T65" fmla="*/ 546 h 684"/>
                  <a:gd name="T66" fmla="*/ 57 w 625"/>
                  <a:gd name="T67" fmla="*/ 510 h 684"/>
                  <a:gd name="T68" fmla="*/ 37 w 625"/>
                  <a:gd name="T69" fmla="*/ 473 h 684"/>
                  <a:gd name="T70" fmla="*/ 21 w 625"/>
                  <a:gd name="T71" fmla="*/ 433 h 684"/>
                  <a:gd name="T72" fmla="*/ 10 w 625"/>
                  <a:gd name="T73" fmla="*/ 393 h 684"/>
                  <a:gd name="T74" fmla="*/ 2 w 625"/>
                  <a:gd name="T75" fmla="*/ 352 h 684"/>
                  <a:gd name="T76" fmla="*/ 0 w 625"/>
                  <a:gd name="T77" fmla="*/ 312 h 684"/>
                  <a:gd name="T78" fmla="*/ 3 w 625"/>
                  <a:gd name="T79" fmla="*/ 269 h 684"/>
                  <a:gd name="T80" fmla="*/ 12 w 625"/>
                  <a:gd name="T81" fmla="*/ 229 h 684"/>
                  <a:gd name="T82" fmla="*/ 25 w 625"/>
                  <a:gd name="T83" fmla="*/ 191 h 684"/>
                  <a:gd name="T84" fmla="*/ 43 w 625"/>
                  <a:gd name="T85" fmla="*/ 154 h 684"/>
                  <a:gd name="T86" fmla="*/ 65 w 625"/>
                  <a:gd name="T87" fmla="*/ 122 h 684"/>
                  <a:gd name="T88" fmla="*/ 91 w 625"/>
                  <a:gd name="T89" fmla="*/ 91 h 684"/>
                  <a:gd name="T90" fmla="*/ 122 w 625"/>
                  <a:gd name="T91" fmla="*/ 65 h 684"/>
                  <a:gd name="T92" fmla="*/ 155 w 625"/>
                  <a:gd name="T93" fmla="*/ 42 h 684"/>
                  <a:gd name="T94" fmla="*/ 191 w 625"/>
                  <a:gd name="T95" fmla="*/ 24 h 684"/>
                  <a:gd name="T96" fmla="*/ 230 w 625"/>
                  <a:gd name="T97" fmla="*/ 11 h 684"/>
                  <a:gd name="T98" fmla="*/ 271 w 625"/>
                  <a:gd name="T99" fmla="*/ 2 h 684"/>
                  <a:gd name="T100" fmla="*/ 312 w 625"/>
                  <a:gd name="T101" fmla="*/ 0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25" h="684">
                    <a:moveTo>
                      <a:pt x="312" y="0"/>
                    </a:moveTo>
                    <a:lnTo>
                      <a:pt x="355" y="2"/>
                    </a:lnTo>
                    <a:lnTo>
                      <a:pt x="396" y="11"/>
                    </a:lnTo>
                    <a:lnTo>
                      <a:pt x="434" y="24"/>
                    </a:lnTo>
                    <a:lnTo>
                      <a:pt x="471" y="42"/>
                    </a:lnTo>
                    <a:lnTo>
                      <a:pt x="503" y="65"/>
                    </a:lnTo>
                    <a:lnTo>
                      <a:pt x="533" y="91"/>
                    </a:lnTo>
                    <a:lnTo>
                      <a:pt x="560" y="122"/>
                    </a:lnTo>
                    <a:lnTo>
                      <a:pt x="583" y="154"/>
                    </a:lnTo>
                    <a:lnTo>
                      <a:pt x="600" y="191"/>
                    </a:lnTo>
                    <a:lnTo>
                      <a:pt x="614" y="229"/>
                    </a:lnTo>
                    <a:lnTo>
                      <a:pt x="622" y="269"/>
                    </a:lnTo>
                    <a:lnTo>
                      <a:pt x="625" y="312"/>
                    </a:lnTo>
                    <a:lnTo>
                      <a:pt x="622" y="352"/>
                    </a:lnTo>
                    <a:lnTo>
                      <a:pt x="615" y="393"/>
                    </a:lnTo>
                    <a:lnTo>
                      <a:pt x="604" y="433"/>
                    </a:lnTo>
                    <a:lnTo>
                      <a:pt x="588" y="473"/>
                    </a:lnTo>
                    <a:lnTo>
                      <a:pt x="569" y="510"/>
                    </a:lnTo>
                    <a:lnTo>
                      <a:pt x="546" y="546"/>
                    </a:lnTo>
                    <a:lnTo>
                      <a:pt x="520" y="578"/>
                    </a:lnTo>
                    <a:lnTo>
                      <a:pt x="490" y="609"/>
                    </a:lnTo>
                    <a:lnTo>
                      <a:pt x="459" y="634"/>
                    </a:lnTo>
                    <a:lnTo>
                      <a:pt x="426" y="655"/>
                    </a:lnTo>
                    <a:lnTo>
                      <a:pt x="390" y="671"/>
                    </a:lnTo>
                    <a:lnTo>
                      <a:pt x="352" y="681"/>
                    </a:lnTo>
                    <a:lnTo>
                      <a:pt x="312" y="684"/>
                    </a:lnTo>
                    <a:lnTo>
                      <a:pt x="274" y="681"/>
                    </a:lnTo>
                    <a:lnTo>
                      <a:pt x="236" y="671"/>
                    </a:lnTo>
                    <a:lnTo>
                      <a:pt x="200" y="655"/>
                    </a:lnTo>
                    <a:lnTo>
                      <a:pt x="166" y="634"/>
                    </a:lnTo>
                    <a:lnTo>
                      <a:pt x="134" y="609"/>
                    </a:lnTo>
                    <a:lnTo>
                      <a:pt x="105" y="578"/>
                    </a:lnTo>
                    <a:lnTo>
                      <a:pt x="79" y="546"/>
                    </a:lnTo>
                    <a:lnTo>
                      <a:pt x="57" y="510"/>
                    </a:lnTo>
                    <a:lnTo>
                      <a:pt x="37" y="473"/>
                    </a:lnTo>
                    <a:lnTo>
                      <a:pt x="21" y="433"/>
                    </a:lnTo>
                    <a:lnTo>
                      <a:pt x="10" y="393"/>
                    </a:lnTo>
                    <a:lnTo>
                      <a:pt x="2" y="352"/>
                    </a:lnTo>
                    <a:lnTo>
                      <a:pt x="0" y="312"/>
                    </a:lnTo>
                    <a:lnTo>
                      <a:pt x="3" y="269"/>
                    </a:lnTo>
                    <a:lnTo>
                      <a:pt x="12" y="229"/>
                    </a:lnTo>
                    <a:lnTo>
                      <a:pt x="25" y="191"/>
                    </a:lnTo>
                    <a:lnTo>
                      <a:pt x="43" y="154"/>
                    </a:lnTo>
                    <a:lnTo>
                      <a:pt x="65" y="122"/>
                    </a:lnTo>
                    <a:lnTo>
                      <a:pt x="91" y="91"/>
                    </a:lnTo>
                    <a:lnTo>
                      <a:pt x="122" y="65"/>
                    </a:lnTo>
                    <a:lnTo>
                      <a:pt x="155" y="42"/>
                    </a:lnTo>
                    <a:lnTo>
                      <a:pt x="191" y="24"/>
                    </a:lnTo>
                    <a:lnTo>
                      <a:pt x="230" y="11"/>
                    </a:lnTo>
                    <a:lnTo>
                      <a:pt x="271" y="2"/>
                    </a:lnTo>
                    <a:lnTo>
                      <a:pt x="31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6" name="Freeform 30">
                <a:extLst>
                  <a:ext uri="{FF2B5EF4-FFF2-40B4-BE49-F238E27FC236}">
                    <a16:creationId xmlns:a16="http://schemas.microsoft.com/office/drawing/2014/main" id="{9E78EE10-C5E9-FFE8-04F2-F169B2ADC4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" y="715"/>
                <a:ext cx="115" cy="211"/>
              </a:xfrm>
              <a:custGeom>
                <a:avLst/>
                <a:gdLst>
                  <a:gd name="T0" fmla="*/ 700 w 1379"/>
                  <a:gd name="T1" fmla="*/ 64 h 2528"/>
                  <a:gd name="T2" fmla="*/ 814 w 1379"/>
                  <a:gd name="T3" fmla="*/ 710 h 2528"/>
                  <a:gd name="T4" fmla="*/ 762 w 1379"/>
                  <a:gd name="T5" fmla="*/ 1 h 2528"/>
                  <a:gd name="T6" fmla="*/ 891 w 1379"/>
                  <a:gd name="T7" fmla="*/ 15 h 2528"/>
                  <a:gd name="T8" fmla="*/ 1015 w 1379"/>
                  <a:gd name="T9" fmla="*/ 38 h 2528"/>
                  <a:gd name="T10" fmla="*/ 1122 w 1379"/>
                  <a:gd name="T11" fmla="*/ 65 h 2528"/>
                  <a:gd name="T12" fmla="*/ 1202 w 1379"/>
                  <a:gd name="T13" fmla="*/ 89 h 2528"/>
                  <a:gd name="T14" fmla="*/ 1246 w 1379"/>
                  <a:gd name="T15" fmla="*/ 104 h 2528"/>
                  <a:gd name="T16" fmla="*/ 1269 w 1379"/>
                  <a:gd name="T17" fmla="*/ 118 h 2528"/>
                  <a:gd name="T18" fmla="*/ 1298 w 1379"/>
                  <a:gd name="T19" fmla="*/ 137 h 2528"/>
                  <a:gd name="T20" fmla="*/ 1318 w 1379"/>
                  <a:gd name="T21" fmla="*/ 166 h 2528"/>
                  <a:gd name="T22" fmla="*/ 1328 w 1379"/>
                  <a:gd name="T23" fmla="*/ 197 h 2528"/>
                  <a:gd name="T24" fmla="*/ 1379 w 1379"/>
                  <a:gd name="T25" fmla="*/ 639 h 2528"/>
                  <a:gd name="T26" fmla="*/ 1342 w 1379"/>
                  <a:gd name="T27" fmla="*/ 653 h 2528"/>
                  <a:gd name="T28" fmla="*/ 1221 w 1379"/>
                  <a:gd name="T29" fmla="*/ 733 h 2528"/>
                  <a:gd name="T30" fmla="*/ 1094 w 1379"/>
                  <a:gd name="T31" fmla="*/ 314 h 2528"/>
                  <a:gd name="T32" fmla="*/ 1038 w 1379"/>
                  <a:gd name="T33" fmla="*/ 932 h 2528"/>
                  <a:gd name="T34" fmla="*/ 993 w 1379"/>
                  <a:gd name="T35" fmla="*/ 1013 h 2528"/>
                  <a:gd name="T36" fmla="*/ 953 w 1379"/>
                  <a:gd name="T37" fmla="*/ 1111 h 2528"/>
                  <a:gd name="T38" fmla="*/ 938 w 1379"/>
                  <a:gd name="T39" fmla="*/ 1163 h 2528"/>
                  <a:gd name="T40" fmla="*/ 921 w 1379"/>
                  <a:gd name="T41" fmla="*/ 1265 h 2528"/>
                  <a:gd name="T42" fmla="*/ 916 w 1379"/>
                  <a:gd name="T43" fmla="*/ 1401 h 2528"/>
                  <a:gd name="T44" fmla="*/ 930 w 1379"/>
                  <a:gd name="T45" fmla="*/ 1509 h 2528"/>
                  <a:gd name="T46" fmla="*/ 953 w 1379"/>
                  <a:gd name="T47" fmla="*/ 1598 h 2528"/>
                  <a:gd name="T48" fmla="*/ 977 w 1379"/>
                  <a:gd name="T49" fmla="*/ 1662 h 2528"/>
                  <a:gd name="T50" fmla="*/ 1018 w 1379"/>
                  <a:gd name="T51" fmla="*/ 1745 h 2528"/>
                  <a:gd name="T52" fmla="*/ 1067 w 1379"/>
                  <a:gd name="T53" fmla="*/ 1822 h 2528"/>
                  <a:gd name="T54" fmla="*/ 1120 w 1379"/>
                  <a:gd name="T55" fmla="*/ 1884 h 2528"/>
                  <a:gd name="T56" fmla="*/ 1152 w 1379"/>
                  <a:gd name="T57" fmla="*/ 2427 h 2528"/>
                  <a:gd name="T58" fmla="*/ 1104 w 1379"/>
                  <a:gd name="T59" fmla="*/ 2496 h 2528"/>
                  <a:gd name="T60" fmla="*/ 1023 w 1379"/>
                  <a:gd name="T61" fmla="*/ 2528 h 2528"/>
                  <a:gd name="T62" fmla="*/ 982 w 1379"/>
                  <a:gd name="T63" fmla="*/ 2525 h 2528"/>
                  <a:gd name="T64" fmla="*/ 911 w 1379"/>
                  <a:gd name="T65" fmla="*/ 2490 h 2528"/>
                  <a:gd name="T66" fmla="*/ 868 w 1379"/>
                  <a:gd name="T67" fmla="*/ 2421 h 2528"/>
                  <a:gd name="T68" fmla="*/ 756 w 1379"/>
                  <a:gd name="T69" fmla="*/ 1296 h 2528"/>
                  <a:gd name="T70" fmla="*/ 694 w 1379"/>
                  <a:gd name="T71" fmla="*/ 1300 h 2528"/>
                  <a:gd name="T72" fmla="*/ 567 w 1379"/>
                  <a:gd name="T73" fmla="*/ 2392 h 2528"/>
                  <a:gd name="T74" fmla="*/ 537 w 1379"/>
                  <a:gd name="T75" fmla="*/ 2470 h 2528"/>
                  <a:gd name="T76" fmla="*/ 473 w 1379"/>
                  <a:gd name="T77" fmla="*/ 2518 h 2528"/>
                  <a:gd name="T78" fmla="*/ 413 w 1379"/>
                  <a:gd name="T79" fmla="*/ 2528 h 2528"/>
                  <a:gd name="T80" fmla="*/ 351 w 1379"/>
                  <a:gd name="T81" fmla="*/ 2512 h 2528"/>
                  <a:gd name="T82" fmla="*/ 290 w 1379"/>
                  <a:gd name="T83" fmla="*/ 2453 h 2528"/>
                  <a:gd name="T84" fmla="*/ 271 w 1379"/>
                  <a:gd name="T85" fmla="*/ 2368 h 2528"/>
                  <a:gd name="T86" fmla="*/ 335 w 1379"/>
                  <a:gd name="T87" fmla="*/ 314 h 2528"/>
                  <a:gd name="T88" fmla="*/ 228 w 1379"/>
                  <a:gd name="T89" fmla="*/ 1173 h 2528"/>
                  <a:gd name="T90" fmla="*/ 173 w 1379"/>
                  <a:gd name="T91" fmla="*/ 1222 h 2528"/>
                  <a:gd name="T92" fmla="*/ 115 w 1379"/>
                  <a:gd name="T93" fmla="*/ 1233 h 2528"/>
                  <a:gd name="T94" fmla="*/ 62 w 1379"/>
                  <a:gd name="T95" fmla="*/ 1218 h 2528"/>
                  <a:gd name="T96" fmla="*/ 13 w 1379"/>
                  <a:gd name="T97" fmla="*/ 1167 h 2528"/>
                  <a:gd name="T98" fmla="*/ 0 w 1379"/>
                  <a:gd name="T99" fmla="*/ 1097 h 2528"/>
                  <a:gd name="T100" fmla="*/ 102 w 1379"/>
                  <a:gd name="T101" fmla="*/ 197 h 2528"/>
                  <a:gd name="T102" fmla="*/ 112 w 1379"/>
                  <a:gd name="T103" fmla="*/ 165 h 2528"/>
                  <a:gd name="T104" fmla="*/ 124 w 1379"/>
                  <a:gd name="T105" fmla="*/ 149 h 2528"/>
                  <a:gd name="T106" fmla="*/ 151 w 1379"/>
                  <a:gd name="T107" fmla="*/ 122 h 2528"/>
                  <a:gd name="T108" fmla="*/ 179 w 1379"/>
                  <a:gd name="T109" fmla="*/ 106 h 2528"/>
                  <a:gd name="T110" fmla="*/ 208 w 1379"/>
                  <a:gd name="T111" fmla="*/ 96 h 2528"/>
                  <a:gd name="T112" fmla="*/ 279 w 1379"/>
                  <a:gd name="T113" fmla="*/ 74 h 2528"/>
                  <a:gd name="T114" fmla="*/ 377 w 1379"/>
                  <a:gd name="T115" fmla="*/ 47 h 2528"/>
                  <a:gd name="T116" fmla="*/ 496 w 1379"/>
                  <a:gd name="T117" fmla="*/ 21 h 2528"/>
                  <a:gd name="T118" fmla="*/ 624 w 1379"/>
                  <a:gd name="T119" fmla="*/ 3 h 2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379" h="2528">
                    <a:moveTo>
                      <a:pt x="667" y="0"/>
                    </a:moveTo>
                    <a:lnTo>
                      <a:pt x="699" y="64"/>
                    </a:lnTo>
                    <a:lnTo>
                      <a:pt x="700" y="64"/>
                    </a:lnTo>
                    <a:lnTo>
                      <a:pt x="616" y="710"/>
                    </a:lnTo>
                    <a:lnTo>
                      <a:pt x="715" y="883"/>
                    </a:lnTo>
                    <a:lnTo>
                      <a:pt x="814" y="710"/>
                    </a:lnTo>
                    <a:lnTo>
                      <a:pt x="731" y="64"/>
                    </a:lnTo>
                    <a:lnTo>
                      <a:pt x="731" y="64"/>
                    </a:lnTo>
                    <a:lnTo>
                      <a:pt x="762" y="1"/>
                    </a:lnTo>
                    <a:lnTo>
                      <a:pt x="805" y="4"/>
                    </a:lnTo>
                    <a:lnTo>
                      <a:pt x="849" y="9"/>
                    </a:lnTo>
                    <a:lnTo>
                      <a:pt x="891" y="15"/>
                    </a:lnTo>
                    <a:lnTo>
                      <a:pt x="934" y="21"/>
                    </a:lnTo>
                    <a:lnTo>
                      <a:pt x="975" y="30"/>
                    </a:lnTo>
                    <a:lnTo>
                      <a:pt x="1015" y="38"/>
                    </a:lnTo>
                    <a:lnTo>
                      <a:pt x="1053" y="47"/>
                    </a:lnTo>
                    <a:lnTo>
                      <a:pt x="1088" y="56"/>
                    </a:lnTo>
                    <a:lnTo>
                      <a:pt x="1122" y="65"/>
                    </a:lnTo>
                    <a:lnTo>
                      <a:pt x="1152" y="74"/>
                    </a:lnTo>
                    <a:lnTo>
                      <a:pt x="1178" y="82"/>
                    </a:lnTo>
                    <a:lnTo>
                      <a:pt x="1202" y="89"/>
                    </a:lnTo>
                    <a:lnTo>
                      <a:pt x="1221" y="96"/>
                    </a:lnTo>
                    <a:lnTo>
                      <a:pt x="1236" y="101"/>
                    </a:lnTo>
                    <a:lnTo>
                      <a:pt x="1246" y="104"/>
                    </a:lnTo>
                    <a:lnTo>
                      <a:pt x="1250" y="106"/>
                    </a:lnTo>
                    <a:lnTo>
                      <a:pt x="1260" y="111"/>
                    </a:lnTo>
                    <a:lnTo>
                      <a:pt x="1269" y="118"/>
                    </a:lnTo>
                    <a:lnTo>
                      <a:pt x="1279" y="122"/>
                    </a:lnTo>
                    <a:lnTo>
                      <a:pt x="1288" y="128"/>
                    </a:lnTo>
                    <a:lnTo>
                      <a:pt x="1298" y="137"/>
                    </a:lnTo>
                    <a:lnTo>
                      <a:pt x="1306" y="149"/>
                    </a:lnTo>
                    <a:lnTo>
                      <a:pt x="1312" y="157"/>
                    </a:lnTo>
                    <a:lnTo>
                      <a:pt x="1318" y="166"/>
                    </a:lnTo>
                    <a:lnTo>
                      <a:pt x="1323" y="178"/>
                    </a:lnTo>
                    <a:lnTo>
                      <a:pt x="1326" y="192"/>
                    </a:lnTo>
                    <a:lnTo>
                      <a:pt x="1328" y="197"/>
                    </a:lnTo>
                    <a:lnTo>
                      <a:pt x="1330" y="202"/>
                    </a:lnTo>
                    <a:lnTo>
                      <a:pt x="1332" y="208"/>
                    </a:lnTo>
                    <a:lnTo>
                      <a:pt x="1379" y="639"/>
                    </a:lnTo>
                    <a:lnTo>
                      <a:pt x="1362" y="646"/>
                    </a:lnTo>
                    <a:lnTo>
                      <a:pt x="1344" y="654"/>
                    </a:lnTo>
                    <a:lnTo>
                      <a:pt x="1342" y="653"/>
                    </a:lnTo>
                    <a:lnTo>
                      <a:pt x="1302" y="678"/>
                    </a:lnTo>
                    <a:lnTo>
                      <a:pt x="1261" y="704"/>
                    </a:lnTo>
                    <a:lnTo>
                      <a:pt x="1221" y="733"/>
                    </a:lnTo>
                    <a:lnTo>
                      <a:pt x="1183" y="764"/>
                    </a:lnTo>
                    <a:lnTo>
                      <a:pt x="1148" y="797"/>
                    </a:lnTo>
                    <a:lnTo>
                      <a:pt x="1094" y="314"/>
                    </a:lnTo>
                    <a:lnTo>
                      <a:pt x="1061" y="304"/>
                    </a:lnTo>
                    <a:lnTo>
                      <a:pt x="1061" y="900"/>
                    </a:lnTo>
                    <a:lnTo>
                      <a:pt x="1038" y="932"/>
                    </a:lnTo>
                    <a:lnTo>
                      <a:pt x="1018" y="966"/>
                    </a:lnTo>
                    <a:lnTo>
                      <a:pt x="1011" y="978"/>
                    </a:lnTo>
                    <a:lnTo>
                      <a:pt x="993" y="1013"/>
                    </a:lnTo>
                    <a:lnTo>
                      <a:pt x="977" y="1049"/>
                    </a:lnTo>
                    <a:lnTo>
                      <a:pt x="967" y="1075"/>
                    </a:lnTo>
                    <a:lnTo>
                      <a:pt x="953" y="1111"/>
                    </a:lnTo>
                    <a:lnTo>
                      <a:pt x="942" y="1150"/>
                    </a:lnTo>
                    <a:lnTo>
                      <a:pt x="940" y="1156"/>
                    </a:lnTo>
                    <a:lnTo>
                      <a:pt x="938" y="1163"/>
                    </a:lnTo>
                    <a:lnTo>
                      <a:pt x="930" y="1202"/>
                    </a:lnTo>
                    <a:lnTo>
                      <a:pt x="924" y="1241"/>
                    </a:lnTo>
                    <a:lnTo>
                      <a:pt x="921" y="1265"/>
                    </a:lnTo>
                    <a:lnTo>
                      <a:pt x="916" y="1310"/>
                    </a:lnTo>
                    <a:lnTo>
                      <a:pt x="914" y="1355"/>
                    </a:lnTo>
                    <a:lnTo>
                      <a:pt x="916" y="1401"/>
                    </a:lnTo>
                    <a:lnTo>
                      <a:pt x="921" y="1446"/>
                    </a:lnTo>
                    <a:lnTo>
                      <a:pt x="924" y="1470"/>
                    </a:lnTo>
                    <a:lnTo>
                      <a:pt x="930" y="1509"/>
                    </a:lnTo>
                    <a:lnTo>
                      <a:pt x="938" y="1548"/>
                    </a:lnTo>
                    <a:lnTo>
                      <a:pt x="942" y="1561"/>
                    </a:lnTo>
                    <a:lnTo>
                      <a:pt x="953" y="1598"/>
                    </a:lnTo>
                    <a:lnTo>
                      <a:pt x="967" y="1636"/>
                    </a:lnTo>
                    <a:lnTo>
                      <a:pt x="972" y="1650"/>
                    </a:lnTo>
                    <a:lnTo>
                      <a:pt x="977" y="1662"/>
                    </a:lnTo>
                    <a:lnTo>
                      <a:pt x="993" y="1698"/>
                    </a:lnTo>
                    <a:lnTo>
                      <a:pt x="1011" y="1731"/>
                    </a:lnTo>
                    <a:lnTo>
                      <a:pt x="1018" y="1745"/>
                    </a:lnTo>
                    <a:lnTo>
                      <a:pt x="1039" y="1780"/>
                    </a:lnTo>
                    <a:lnTo>
                      <a:pt x="1062" y="1813"/>
                    </a:lnTo>
                    <a:lnTo>
                      <a:pt x="1067" y="1822"/>
                    </a:lnTo>
                    <a:lnTo>
                      <a:pt x="1074" y="1829"/>
                    </a:lnTo>
                    <a:lnTo>
                      <a:pt x="1097" y="1857"/>
                    </a:lnTo>
                    <a:lnTo>
                      <a:pt x="1120" y="1884"/>
                    </a:lnTo>
                    <a:lnTo>
                      <a:pt x="1158" y="2368"/>
                    </a:lnTo>
                    <a:lnTo>
                      <a:pt x="1158" y="2399"/>
                    </a:lnTo>
                    <a:lnTo>
                      <a:pt x="1152" y="2427"/>
                    </a:lnTo>
                    <a:lnTo>
                      <a:pt x="1141" y="2453"/>
                    </a:lnTo>
                    <a:lnTo>
                      <a:pt x="1124" y="2476"/>
                    </a:lnTo>
                    <a:lnTo>
                      <a:pt x="1104" y="2496"/>
                    </a:lnTo>
                    <a:lnTo>
                      <a:pt x="1080" y="2512"/>
                    </a:lnTo>
                    <a:lnTo>
                      <a:pt x="1053" y="2522"/>
                    </a:lnTo>
                    <a:lnTo>
                      <a:pt x="1023" y="2528"/>
                    </a:lnTo>
                    <a:lnTo>
                      <a:pt x="1017" y="2528"/>
                    </a:lnTo>
                    <a:lnTo>
                      <a:pt x="1011" y="2528"/>
                    </a:lnTo>
                    <a:lnTo>
                      <a:pt x="982" y="2525"/>
                    </a:lnTo>
                    <a:lnTo>
                      <a:pt x="956" y="2518"/>
                    </a:lnTo>
                    <a:lnTo>
                      <a:pt x="932" y="2505"/>
                    </a:lnTo>
                    <a:lnTo>
                      <a:pt x="911" y="2490"/>
                    </a:lnTo>
                    <a:lnTo>
                      <a:pt x="892" y="2470"/>
                    </a:lnTo>
                    <a:lnTo>
                      <a:pt x="879" y="2447"/>
                    </a:lnTo>
                    <a:lnTo>
                      <a:pt x="868" y="2421"/>
                    </a:lnTo>
                    <a:lnTo>
                      <a:pt x="863" y="2392"/>
                    </a:lnTo>
                    <a:lnTo>
                      <a:pt x="775" y="1288"/>
                    </a:lnTo>
                    <a:lnTo>
                      <a:pt x="756" y="1296"/>
                    </a:lnTo>
                    <a:lnTo>
                      <a:pt x="736" y="1300"/>
                    </a:lnTo>
                    <a:lnTo>
                      <a:pt x="715" y="1301"/>
                    </a:lnTo>
                    <a:lnTo>
                      <a:pt x="694" y="1300"/>
                    </a:lnTo>
                    <a:lnTo>
                      <a:pt x="674" y="1295"/>
                    </a:lnTo>
                    <a:lnTo>
                      <a:pt x="656" y="1287"/>
                    </a:lnTo>
                    <a:lnTo>
                      <a:pt x="567" y="2392"/>
                    </a:lnTo>
                    <a:lnTo>
                      <a:pt x="561" y="2421"/>
                    </a:lnTo>
                    <a:lnTo>
                      <a:pt x="552" y="2446"/>
                    </a:lnTo>
                    <a:lnTo>
                      <a:pt x="537" y="2470"/>
                    </a:lnTo>
                    <a:lnTo>
                      <a:pt x="518" y="2490"/>
                    </a:lnTo>
                    <a:lnTo>
                      <a:pt x="498" y="2505"/>
                    </a:lnTo>
                    <a:lnTo>
                      <a:pt x="473" y="2518"/>
                    </a:lnTo>
                    <a:lnTo>
                      <a:pt x="447" y="2525"/>
                    </a:lnTo>
                    <a:lnTo>
                      <a:pt x="419" y="2528"/>
                    </a:lnTo>
                    <a:lnTo>
                      <a:pt x="413" y="2528"/>
                    </a:lnTo>
                    <a:lnTo>
                      <a:pt x="407" y="2528"/>
                    </a:lnTo>
                    <a:lnTo>
                      <a:pt x="377" y="2522"/>
                    </a:lnTo>
                    <a:lnTo>
                      <a:pt x="351" y="2512"/>
                    </a:lnTo>
                    <a:lnTo>
                      <a:pt x="327" y="2496"/>
                    </a:lnTo>
                    <a:lnTo>
                      <a:pt x="306" y="2476"/>
                    </a:lnTo>
                    <a:lnTo>
                      <a:pt x="290" y="2453"/>
                    </a:lnTo>
                    <a:lnTo>
                      <a:pt x="278" y="2427"/>
                    </a:lnTo>
                    <a:lnTo>
                      <a:pt x="271" y="2399"/>
                    </a:lnTo>
                    <a:lnTo>
                      <a:pt x="271" y="2368"/>
                    </a:lnTo>
                    <a:lnTo>
                      <a:pt x="370" y="1147"/>
                    </a:lnTo>
                    <a:lnTo>
                      <a:pt x="370" y="304"/>
                    </a:lnTo>
                    <a:lnTo>
                      <a:pt x="335" y="314"/>
                    </a:lnTo>
                    <a:lnTo>
                      <a:pt x="245" y="1124"/>
                    </a:lnTo>
                    <a:lnTo>
                      <a:pt x="239" y="1150"/>
                    </a:lnTo>
                    <a:lnTo>
                      <a:pt x="228" y="1173"/>
                    </a:lnTo>
                    <a:lnTo>
                      <a:pt x="214" y="1193"/>
                    </a:lnTo>
                    <a:lnTo>
                      <a:pt x="195" y="1210"/>
                    </a:lnTo>
                    <a:lnTo>
                      <a:pt x="173" y="1222"/>
                    </a:lnTo>
                    <a:lnTo>
                      <a:pt x="149" y="1231"/>
                    </a:lnTo>
                    <a:lnTo>
                      <a:pt x="123" y="1233"/>
                    </a:lnTo>
                    <a:lnTo>
                      <a:pt x="115" y="1233"/>
                    </a:lnTo>
                    <a:lnTo>
                      <a:pt x="109" y="1233"/>
                    </a:lnTo>
                    <a:lnTo>
                      <a:pt x="85" y="1228"/>
                    </a:lnTo>
                    <a:lnTo>
                      <a:pt x="62" y="1218"/>
                    </a:lnTo>
                    <a:lnTo>
                      <a:pt x="43" y="1205"/>
                    </a:lnTo>
                    <a:lnTo>
                      <a:pt x="26" y="1187"/>
                    </a:lnTo>
                    <a:lnTo>
                      <a:pt x="13" y="1167"/>
                    </a:lnTo>
                    <a:lnTo>
                      <a:pt x="4" y="1145"/>
                    </a:lnTo>
                    <a:lnTo>
                      <a:pt x="0" y="1122"/>
                    </a:lnTo>
                    <a:lnTo>
                      <a:pt x="0" y="1097"/>
                    </a:lnTo>
                    <a:lnTo>
                      <a:pt x="98" y="208"/>
                    </a:lnTo>
                    <a:lnTo>
                      <a:pt x="100" y="202"/>
                    </a:lnTo>
                    <a:lnTo>
                      <a:pt x="102" y="197"/>
                    </a:lnTo>
                    <a:lnTo>
                      <a:pt x="104" y="192"/>
                    </a:lnTo>
                    <a:lnTo>
                      <a:pt x="107" y="178"/>
                    </a:lnTo>
                    <a:lnTo>
                      <a:pt x="112" y="165"/>
                    </a:lnTo>
                    <a:lnTo>
                      <a:pt x="116" y="159"/>
                    </a:lnTo>
                    <a:lnTo>
                      <a:pt x="119" y="154"/>
                    </a:lnTo>
                    <a:lnTo>
                      <a:pt x="124" y="149"/>
                    </a:lnTo>
                    <a:lnTo>
                      <a:pt x="133" y="139"/>
                    </a:lnTo>
                    <a:lnTo>
                      <a:pt x="142" y="128"/>
                    </a:lnTo>
                    <a:lnTo>
                      <a:pt x="151" y="122"/>
                    </a:lnTo>
                    <a:lnTo>
                      <a:pt x="160" y="118"/>
                    </a:lnTo>
                    <a:lnTo>
                      <a:pt x="170" y="111"/>
                    </a:lnTo>
                    <a:lnTo>
                      <a:pt x="179" y="106"/>
                    </a:lnTo>
                    <a:lnTo>
                      <a:pt x="184" y="104"/>
                    </a:lnTo>
                    <a:lnTo>
                      <a:pt x="194" y="101"/>
                    </a:lnTo>
                    <a:lnTo>
                      <a:pt x="208" y="96"/>
                    </a:lnTo>
                    <a:lnTo>
                      <a:pt x="228" y="89"/>
                    </a:lnTo>
                    <a:lnTo>
                      <a:pt x="251" y="82"/>
                    </a:lnTo>
                    <a:lnTo>
                      <a:pt x="279" y="74"/>
                    </a:lnTo>
                    <a:lnTo>
                      <a:pt x="309" y="65"/>
                    </a:lnTo>
                    <a:lnTo>
                      <a:pt x="341" y="56"/>
                    </a:lnTo>
                    <a:lnTo>
                      <a:pt x="377" y="47"/>
                    </a:lnTo>
                    <a:lnTo>
                      <a:pt x="416" y="38"/>
                    </a:lnTo>
                    <a:lnTo>
                      <a:pt x="455" y="30"/>
                    </a:lnTo>
                    <a:lnTo>
                      <a:pt x="496" y="21"/>
                    </a:lnTo>
                    <a:lnTo>
                      <a:pt x="538" y="14"/>
                    </a:lnTo>
                    <a:lnTo>
                      <a:pt x="581" y="9"/>
                    </a:lnTo>
                    <a:lnTo>
                      <a:pt x="624" y="3"/>
                    </a:lnTo>
                    <a:lnTo>
                      <a:pt x="66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7" name="Freeform 31">
                <a:extLst>
                  <a:ext uri="{FF2B5EF4-FFF2-40B4-BE49-F238E27FC236}">
                    <a16:creationId xmlns:a16="http://schemas.microsoft.com/office/drawing/2014/main" id="{2FB3A796-5FE8-5DE0-7C43-77F03A4C1C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" y="715"/>
                <a:ext cx="115" cy="211"/>
              </a:xfrm>
              <a:custGeom>
                <a:avLst/>
                <a:gdLst>
                  <a:gd name="T0" fmla="*/ 650 w 1380"/>
                  <a:gd name="T1" fmla="*/ 64 h 2528"/>
                  <a:gd name="T2" fmla="*/ 764 w 1380"/>
                  <a:gd name="T3" fmla="*/ 710 h 2528"/>
                  <a:gd name="T4" fmla="*/ 713 w 1380"/>
                  <a:gd name="T5" fmla="*/ 1 h 2528"/>
                  <a:gd name="T6" fmla="*/ 841 w 1380"/>
                  <a:gd name="T7" fmla="*/ 15 h 2528"/>
                  <a:gd name="T8" fmla="*/ 964 w 1380"/>
                  <a:gd name="T9" fmla="*/ 38 h 2528"/>
                  <a:gd name="T10" fmla="*/ 1071 w 1380"/>
                  <a:gd name="T11" fmla="*/ 65 h 2528"/>
                  <a:gd name="T12" fmla="*/ 1151 w 1380"/>
                  <a:gd name="T13" fmla="*/ 89 h 2528"/>
                  <a:gd name="T14" fmla="*/ 1195 w 1380"/>
                  <a:gd name="T15" fmla="*/ 104 h 2528"/>
                  <a:gd name="T16" fmla="*/ 1219 w 1380"/>
                  <a:gd name="T17" fmla="*/ 118 h 2528"/>
                  <a:gd name="T18" fmla="*/ 1247 w 1380"/>
                  <a:gd name="T19" fmla="*/ 137 h 2528"/>
                  <a:gd name="T20" fmla="*/ 1268 w 1380"/>
                  <a:gd name="T21" fmla="*/ 166 h 2528"/>
                  <a:gd name="T22" fmla="*/ 1277 w 1380"/>
                  <a:gd name="T23" fmla="*/ 196 h 2528"/>
                  <a:gd name="T24" fmla="*/ 1281 w 1380"/>
                  <a:gd name="T25" fmla="*/ 208 h 2528"/>
                  <a:gd name="T26" fmla="*/ 1376 w 1380"/>
                  <a:gd name="T27" fmla="*/ 1145 h 2528"/>
                  <a:gd name="T28" fmla="*/ 1337 w 1380"/>
                  <a:gd name="T29" fmla="*/ 1205 h 2528"/>
                  <a:gd name="T30" fmla="*/ 1271 w 1380"/>
                  <a:gd name="T31" fmla="*/ 1233 h 2528"/>
                  <a:gd name="T32" fmla="*/ 1231 w 1380"/>
                  <a:gd name="T33" fmla="*/ 1231 h 2528"/>
                  <a:gd name="T34" fmla="*/ 1166 w 1380"/>
                  <a:gd name="T35" fmla="*/ 1194 h 2528"/>
                  <a:gd name="T36" fmla="*/ 1135 w 1380"/>
                  <a:gd name="T37" fmla="*/ 1124 h 2528"/>
                  <a:gd name="T38" fmla="*/ 1011 w 1380"/>
                  <a:gd name="T39" fmla="*/ 1147 h 2528"/>
                  <a:gd name="T40" fmla="*/ 1101 w 1380"/>
                  <a:gd name="T41" fmla="*/ 2427 h 2528"/>
                  <a:gd name="T42" fmla="*/ 1053 w 1380"/>
                  <a:gd name="T43" fmla="*/ 2496 h 2528"/>
                  <a:gd name="T44" fmla="*/ 973 w 1380"/>
                  <a:gd name="T45" fmla="*/ 2528 h 2528"/>
                  <a:gd name="T46" fmla="*/ 933 w 1380"/>
                  <a:gd name="T47" fmla="*/ 2525 h 2528"/>
                  <a:gd name="T48" fmla="*/ 860 w 1380"/>
                  <a:gd name="T49" fmla="*/ 2490 h 2528"/>
                  <a:gd name="T50" fmla="*/ 818 w 1380"/>
                  <a:gd name="T51" fmla="*/ 2421 h 2528"/>
                  <a:gd name="T52" fmla="*/ 705 w 1380"/>
                  <a:gd name="T53" fmla="*/ 1296 h 2528"/>
                  <a:gd name="T54" fmla="*/ 643 w 1380"/>
                  <a:gd name="T55" fmla="*/ 1300 h 2528"/>
                  <a:gd name="T56" fmla="*/ 517 w 1380"/>
                  <a:gd name="T57" fmla="*/ 2392 h 2528"/>
                  <a:gd name="T58" fmla="*/ 487 w 1380"/>
                  <a:gd name="T59" fmla="*/ 2470 h 2528"/>
                  <a:gd name="T60" fmla="*/ 424 w 1380"/>
                  <a:gd name="T61" fmla="*/ 2518 h 2528"/>
                  <a:gd name="T62" fmla="*/ 363 w 1380"/>
                  <a:gd name="T63" fmla="*/ 2528 h 2528"/>
                  <a:gd name="T64" fmla="*/ 300 w 1380"/>
                  <a:gd name="T65" fmla="*/ 2512 h 2528"/>
                  <a:gd name="T66" fmla="*/ 239 w 1380"/>
                  <a:gd name="T67" fmla="*/ 2453 h 2528"/>
                  <a:gd name="T68" fmla="*/ 221 w 1380"/>
                  <a:gd name="T69" fmla="*/ 2368 h 2528"/>
                  <a:gd name="T70" fmla="*/ 306 w 1380"/>
                  <a:gd name="T71" fmla="*/ 1829 h 2528"/>
                  <a:gd name="T72" fmla="*/ 341 w 1380"/>
                  <a:gd name="T73" fmla="*/ 1780 h 2528"/>
                  <a:gd name="T74" fmla="*/ 387 w 1380"/>
                  <a:gd name="T75" fmla="*/ 1698 h 2528"/>
                  <a:gd name="T76" fmla="*/ 427 w 1380"/>
                  <a:gd name="T77" fmla="*/ 1598 h 2528"/>
                  <a:gd name="T78" fmla="*/ 450 w 1380"/>
                  <a:gd name="T79" fmla="*/ 1509 h 2528"/>
                  <a:gd name="T80" fmla="*/ 459 w 1380"/>
                  <a:gd name="T81" fmla="*/ 1446 h 2528"/>
                  <a:gd name="T82" fmla="*/ 463 w 1380"/>
                  <a:gd name="T83" fmla="*/ 1310 h 2528"/>
                  <a:gd name="T84" fmla="*/ 450 w 1380"/>
                  <a:gd name="T85" fmla="*/ 1202 h 2528"/>
                  <a:gd name="T86" fmla="*/ 438 w 1380"/>
                  <a:gd name="T87" fmla="*/ 1150 h 2528"/>
                  <a:gd name="T88" fmla="*/ 403 w 1380"/>
                  <a:gd name="T89" fmla="*/ 1049 h 2528"/>
                  <a:gd name="T90" fmla="*/ 362 w 1380"/>
                  <a:gd name="T91" fmla="*/ 966 h 2528"/>
                  <a:gd name="T92" fmla="*/ 319 w 1380"/>
                  <a:gd name="T93" fmla="*/ 304 h 2528"/>
                  <a:gd name="T94" fmla="*/ 196 w 1380"/>
                  <a:gd name="T95" fmla="*/ 764 h 2528"/>
                  <a:gd name="T96" fmla="*/ 78 w 1380"/>
                  <a:gd name="T97" fmla="*/ 678 h 2528"/>
                  <a:gd name="T98" fmla="*/ 18 w 1380"/>
                  <a:gd name="T99" fmla="*/ 646 h 2528"/>
                  <a:gd name="T100" fmla="*/ 50 w 1380"/>
                  <a:gd name="T101" fmla="*/ 203 h 2528"/>
                  <a:gd name="T102" fmla="*/ 54 w 1380"/>
                  <a:gd name="T103" fmla="*/ 192 h 2528"/>
                  <a:gd name="T104" fmla="*/ 65 w 1380"/>
                  <a:gd name="T105" fmla="*/ 159 h 2528"/>
                  <a:gd name="T106" fmla="*/ 82 w 1380"/>
                  <a:gd name="T107" fmla="*/ 139 h 2528"/>
                  <a:gd name="T108" fmla="*/ 110 w 1380"/>
                  <a:gd name="T109" fmla="*/ 118 h 2528"/>
                  <a:gd name="T110" fmla="*/ 133 w 1380"/>
                  <a:gd name="T111" fmla="*/ 104 h 2528"/>
                  <a:gd name="T112" fmla="*/ 177 w 1380"/>
                  <a:gd name="T113" fmla="*/ 89 h 2528"/>
                  <a:gd name="T114" fmla="*/ 258 w 1380"/>
                  <a:gd name="T115" fmla="*/ 65 h 2528"/>
                  <a:gd name="T116" fmla="*/ 365 w 1380"/>
                  <a:gd name="T117" fmla="*/ 38 h 2528"/>
                  <a:gd name="T118" fmla="*/ 489 w 1380"/>
                  <a:gd name="T119" fmla="*/ 14 h 2528"/>
                  <a:gd name="T120" fmla="*/ 617 w 1380"/>
                  <a:gd name="T121" fmla="*/ 0 h 2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80" h="2528">
                    <a:moveTo>
                      <a:pt x="617" y="0"/>
                    </a:moveTo>
                    <a:lnTo>
                      <a:pt x="649" y="64"/>
                    </a:lnTo>
                    <a:lnTo>
                      <a:pt x="650" y="64"/>
                    </a:lnTo>
                    <a:lnTo>
                      <a:pt x="566" y="710"/>
                    </a:lnTo>
                    <a:lnTo>
                      <a:pt x="664" y="883"/>
                    </a:lnTo>
                    <a:lnTo>
                      <a:pt x="764" y="710"/>
                    </a:lnTo>
                    <a:lnTo>
                      <a:pt x="680" y="64"/>
                    </a:lnTo>
                    <a:lnTo>
                      <a:pt x="681" y="64"/>
                    </a:lnTo>
                    <a:lnTo>
                      <a:pt x="713" y="1"/>
                    </a:lnTo>
                    <a:lnTo>
                      <a:pt x="756" y="4"/>
                    </a:lnTo>
                    <a:lnTo>
                      <a:pt x="798" y="9"/>
                    </a:lnTo>
                    <a:lnTo>
                      <a:pt x="841" y="15"/>
                    </a:lnTo>
                    <a:lnTo>
                      <a:pt x="883" y="21"/>
                    </a:lnTo>
                    <a:lnTo>
                      <a:pt x="925" y="30"/>
                    </a:lnTo>
                    <a:lnTo>
                      <a:pt x="964" y="38"/>
                    </a:lnTo>
                    <a:lnTo>
                      <a:pt x="1003" y="47"/>
                    </a:lnTo>
                    <a:lnTo>
                      <a:pt x="1038" y="56"/>
                    </a:lnTo>
                    <a:lnTo>
                      <a:pt x="1071" y="65"/>
                    </a:lnTo>
                    <a:lnTo>
                      <a:pt x="1101" y="74"/>
                    </a:lnTo>
                    <a:lnTo>
                      <a:pt x="1128" y="82"/>
                    </a:lnTo>
                    <a:lnTo>
                      <a:pt x="1151" y="89"/>
                    </a:lnTo>
                    <a:lnTo>
                      <a:pt x="1171" y="96"/>
                    </a:lnTo>
                    <a:lnTo>
                      <a:pt x="1186" y="101"/>
                    </a:lnTo>
                    <a:lnTo>
                      <a:pt x="1195" y="104"/>
                    </a:lnTo>
                    <a:lnTo>
                      <a:pt x="1201" y="106"/>
                    </a:lnTo>
                    <a:lnTo>
                      <a:pt x="1210" y="111"/>
                    </a:lnTo>
                    <a:lnTo>
                      <a:pt x="1219" y="118"/>
                    </a:lnTo>
                    <a:lnTo>
                      <a:pt x="1229" y="122"/>
                    </a:lnTo>
                    <a:lnTo>
                      <a:pt x="1237" y="128"/>
                    </a:lnTo>
                    <a:lnTo>
                      <a:pt x="1247" y="137"/>
                    </a:lnTo>
                    <a:lnTo>
                      <a:pt x="1255" y="149"/>
                    </a:lnTo>
                    <a:lnTo>
                      <a:pt x="1261" y="157"/>
                    </a:lnTo>
                    <a:lnTo>
                      <a:pt x="1268" y="166"/>
                    </a:lnTo>
                    <a:lnTo>
                      <a:pt x="1272" y="178"/>
                    </a:lnTo>
                    <a:lnTo>
                      <a:pt x="1276" y="192"/>
                    </a:lnTo>
                    <a:lnTo>
                      <a:pt x="1277" y="196"/>
                    </a:lnTo>
                    <a:lnTo>
                      <a:pt x="1279" y="199"/>
                    </a:lnTo>
                    <a:lnTo>
                      <a:pt x="1280" y="203"/>
                    </a:lnTo>
                    <a:lnTo>
                      <a:pt x="1281" y="208"/>
                    </a:lnTo>
                    <a:lnTo>
                      <a:pt x="1380" y="1097"/>
                    </a:lnTo>
                    <a:lnTo>
                      <a:pt x="1380" y="1122"/>
                    </a:lnTo>
                    <a:lnTo>
                      <a:pt x="1376" y="1145"/>
                    </a:lnTo>
                    <a:lnTo>
                      <a:pt x="1367" y="1167"/>
                    </a:lnTo>
                    <a:lnTo>
                      <a:pt x="1354" y="1187"/>
                    </a:lnTo>
                    <a:lnTo>
                      <a:pt x="1337" y="1205"/>
                    </a:lnTo>
                    <a:lnTo>
                      <a:pt x="1318" y="1218"/>
                    </a:lnTo>
                    <a:lnTo>
                      <a:pt x="1295" y="1228"/>
                    </a:lnTo>
                    <a:lnTo>
                      <a:pt x="1271" y="1233"/>
                    </a:lnTo>
                    <a:lnTo>
                      <a:pt x="1263" y="1234"/>
                    </a:lnTo>
                    <a:lnTo>
                      <a:pt x="1257" y="1234"/>
                    </a:lnTo>
                    <a:lnTo>
                      <a:pt x="1231" y="1231"/>
                    </a:lnTo>
                    <a:lnTo>
                      <a:pt x="1207" y="1224"/>
                    </a:lnTo>
                    <a:lnTo>
                      <a:pt x="1185" y="1211"/>
                    </a:lnTo>
                    <a:lnTo>
                      <a:pt x="1166" y="1194"/>
                    </a:lnTo>
                    <a:lnTo>
                      <a:pt x="1151" y="1173"/>
                    </a:lnTo>
                    <a:lnTo>
                      <a:pt x="1140" y="1150"/>
                    </a:lnTo>
                    <a:lnTo>
                      <a:pt x="1135" y="1124"/>
                    </a:lnTo>
                    <a:lnTo>
                      <a:pt x="1045" y="314"/>
                    </a:lnTo>
                    <a:lnTo>
                      <a:pt x="1011" y="304"/>
                    </a:lnTo>
                    <a:lnTo>
                      <a:pt x="1011" y="1147"/>
                    </a:lnTo>
                    <a:lnTo>
                      <a:pt x="1108" y="2368"/>
                    </a:lnTo>
                    <a:lnTo>
                      <a:pt x="1107" y="2399"/>
                    </a:lnTo>
                    <a:lnTo>
                      <a:pt x="1101" y="2427"/>
                    </a:lnTo>
                    <a:lnTo>
                      <a:pt x="1090" y="2453"/>
                    </a:lnTo>
                    <a:lnTo>
                      <a:pt x="1074" y="2476"/>
                    </a:lnTo>
                    <a:lnTo>
                      <a:pt x="1053" y="2496"/>
                    </a:lnTo>
                    <a:lnTo>
                      <a:pt x="1030" y="2512"/>
                    </a:lnTo>
                    <a:lnTo>
                      <a:pt x="1003" y="2522"/>
                    </a:lnTo>
                    <a:lnTo>
                      <a:pt x="973" y="2528"/>
                    </a:lnTo>
                    <a:lnTo>
                      <a:pt x="967" y="2528"/>
                    </a:lnTo>
                    <a:lnTo>
                      <a:pt x="961" y="2528"/>
                    </a:lnTo>
                    <a:lnTo>
                      <a:pt x="933" y="2525"/>
                    </a:lnTo>
                    <a:lnTo>
                      <a:pt x="906" y="2518"/>
                    </a:lnTo>
                    <a:lnTo>
                      <a:pt x="882" y="2505"/>
                    </a:lnTo>
                    <a:lnTo>
                      <a:pt x="860" y="2490"/>
                    </a:lnTo>
                    <a:lnTo>
                      <a:pt x="842" y="2470"/>
                    </a:lnTo>
                    <a:lnTo>
                      <a:pt x="828" y="2447"/>
                    </a:lnTo>
                    <a:lnTo>
                      <a:pt x="818" y="2421"/>
                    </a:lnTo>
                    <a:lnTo>
                      <a:pt x="813" y="2392"/>
                    </a:lnTo>
                    <a:lnTo>
                      <a:pt x="724" y="1288"/>
                    </a:lnTo>
                    <a:lnTo>
                      <a:pt x="705" y="1296"/>
                    </a:lnTo>
                    <a:lnTo>
                      <a:pt x="685" y="1300"/>
                    </a:lnTo>
                    <a:lnTo>
                      <a:pt x="664" y="1301"/>
                    </a:lnTo>
                    <a:lnTo>
                      <a:pt x="643" y="1300"/>
                    </a:lnTo>
                    <a:lnTo>
                      <a:pt x="624" y="1296"/>
                    </a:lnTo>
                    <a:lnTo>
                      <a:pt x="605" y="1288"/>
                    </a:lnTo>
                    <a:lnTo>
                      <a:pt x="517" y="2392"/>
                    </a:lnTo>
                    <a:lnTo>
                      <a:pt x="512" y="2421"/>
                    </a:lnTo>
                    <a:lnTo>
                      <a:pt x="501" y="2446"/>
                    </a:lnTo>
                    <a:lnTo>
                      <a:pt x="487" y="2470"/>
                    </a:lnTo>
                    <a:lnTo>
                      <a:pt x="469" y="2490"/>
                    </a:lnTo>
                    <a:lnTo>
                      <a:pt x="448" y="2505"/>
                    </a:lnTo>
                    <a:lnTo>
                      <a:pt x="424" y="2518"/>
                    </a:lnTo>
                    <a:lnTo>
                      <a:pt x="396" y="2525"/>
                    </a:lnTo>
                    <a:lnTo>
                      <a:pt x="369" y="2528"/>
                    </a:lnTo>
                    <a:lnTo>
                      <a:pt x="363" y="2528"/>
                    </a:lnTo>
                    <a:lnTo>
                      <a:pt x="357" y="2528"/>
                    </a:lnTo>
                    <a:lnTo>
                      <a:pt x="327" y="2522"/>
                    </a:lnTo>
                    <a:lnTo>
                      <a:pt x="300" y="2512"/>
                    </a:lnTo>
                    <a:lnTo>
                      <a:pt x="276" y="2496"/>
                    </a:lnTo>
                    <a:lnTo>
                      <a:pt x="256" y="2476"/>
                    </a:lnTo>
                    <a:lnTo>
                      <a:pt x="239" y="2453"/>
                    </a:lnTo>
                    <a:lnTo>
                      <a:pt x="228" y="2427"/>
                    </a:lnTo>
                    <a:lnTo>
                      <a:pt x="221" y="2399"/>
                    </a:lnTo>
                    <a:lnTo>
                      <a:pt x="221" y="2368"/>
                    </a:lnTo>
                    <a:lnTo>
                      <a:pt x="260" y="1884"/>
                    </a:lnTo>
                    <a:lnTo>
                      <a:pt x="283" y="1857"/>
                    </a:lnTo>
                    <a:lnTo>
                      <a:pt x="306" y="1829"/>
                    </a:lnTo>
                    <a:lnTo>
                      <a:pt x="313" y="1822"/>
                    </a:lnTo>
                    <a:lnTo>
                      <a:pt x="318" y="1813"/>
                    </a:lnTo>
                    <a:lnTo>
                      <a:pt x="341" y="1780"/>
                    </a:lnTo>
                    <a:lnTo>
                      <a:pt x="362" y="1745"/>
                    </a:lnTo>
                    <a:lnTo>
                      <a:pt x="369" y="1731"/>
                    </a:lnTo>
                    <a:lnTo>
                      <a:pt x="387" y="1698"/>
                    </a:lnTo>
                    <a:lnTo>
                      <a:pt x="403" y="1662"/>
                    </a:lnTo>
                    <a:lnTo>
                      <a:pt x="413" y="1636"/>
                    </a:lnTo>
                    <a:lnTo>
                      <a:pt x="427" y="1598"/>
                    </a:lnTo>
                    <a:lnTo>
                      <a:pt x="438" y="1561"/>
                    </a:lnTo>
                    <a:lnTo>
                      <a:pt x="441" y="1548"/>
                    </a:lnTo>
                    <a:lnTo>
                      <a:pt x="450" y="1509"/>
                    </a:lnTo>
                    <a:lnTo>
                      <a:pt x="456" y="1470"/>
                    </a:lnTo>
                    <a:lnTo>
                      <a:pt x="458" y="1457"/>
                    </a:lnTo>
                    <a:lnTo>
                      <a:pt x="459" y="1446"/>
                    </a:lnTo>
                    <a:lnTo>
                      <a:pt x="463" y="1401"/>
                    </a:lnTo>
                    <a:lnTo>
                      <a:pt x="465" y="1355"/>
                    </a:lnTo>
                    <a:lnTo>
                      <a:pt x="463" y="1310"/>
                    </a:lnTo>
                    <a:lnTo>
                      <a:pt x="459" y="1265"/>
                    </a:lnTo>
                    <a:lnTo>
                      <a:pt x="456" y="1241"/>
                    </a:lnTo>
                    <a:lnTo>
                      <a:pt x="450" y="1202"/>
                    </a:lnTo>
                    <a:lnTo>
                      <a:pt x="441" y="1163"/>
                    </a:lnTo>
                    <a:lnTo>
                      <a:pt x="439" y="1156"/>
                    </a:lnTo>
                    <a:lnTo>
                      <a:pt x="438" y="1150"/>
                    </a:lnTo>
                    <a:lnTo>
                      <a:pt x="427" y="1111"/>
                    </a:lnTo>
                    <a:lnTo>
                      <a:pt x="413" y="1075"/>
                    </a:lnTo>
                    <a:lnTo>
                      <a:pt x="403" y="1049"/>
                    </a:lnTo>
                    <a:lnTo>
                      <a:pt x="387" y="1013"/>
                    </a:lnTo>
                    <a:lnTo>
                      <a:pt x="369" y="978"/>
                    </a:lnTo>
                    <a:lnTo>
                      <a:pt x="362" y="966"/>
                    </a:lnTo>
                    <a:lnTo>
                      <a:pt x="342" y="932"/>
                    </a:lnTo>
                    <a:lnTo>
                      <a:pt x="319" y="900"/>
                    </a:lnTo>
                    <a:lnTo>
                      <a:pt x="319" y="304"/>
                    </a:lnTo>
                    <a:lnTo>
                      <a:pt x="285" y="314"/>
                    </a:lnTo>
                    <a:lnTo>
                      <a:pt x="231" y="797"/>
                    </a:lnTo>
                    <a:lnTo>
                      <a:pt x="196" y="764"/>
                    </a:lnTo>
                    <a:lnTo>
                      <a:pt x="159" y="733"/>
                    </a:lnTo>
                    <a:lnTo>
                      <a:pt x="119" y="704"/>
                    </a:lnTo>
                    <a:lnTo>
                      <a:pt x="78" y="678"/>
                    </a:lnTo>
                    <a:lnTo>
                      <a:pt x="38" y="653"/>
                    </a:lnTo>
                    <a:lnTo>
                      <a:pt x="36" y="654"/>
                    </a:lnTo>
                    <a:lnTo>
                      <a:pt x="18" y="646"/>
                    </a:lnTo>
                    <a:lnTo>
                      <a:pt x="0" y="639"/>
                    </a:lnTo>
                    <a:lnTo>
                      <a:pt x="49" y="208"/>
                    </a:lnTo>
                    <a:lnTo>
                      <a:pt x="50" y="203"/>
                    </a:lnTo>
                    <a:lnTo>
                      <a:pt x="51" y="199"/>
                    </a:lnTo>
                    <a:lnTo>
                      <a:pt x="52" y="196"/>
                    </a:lnTo>
                    <a:lnTo>
                      <a:pt x="54" y="192"/>
                    </a:lnTo>
                    <a:lnTo>
                      <a:pt x="57" y="178"/>
                    </a:lnTo>
                    <a:lnTo>
                      <a:pt x="62" y="165"/>
                    </a:lnTo>
                    <a:lnTo>
                      <a:pt x="65" y="159"/>
                    </a:lnTo>
                    <a:lnTo>
                      <a:pt x="70" y="154"/>
                    </a:lnTo>
                    <a:lnTo>
                      <a:pt x="74" y="149"/>
                    </a:lnTo>
                    <a:lnTo>
                      <a:pt x="82" y="139"/>
                    </a:lnTo>
                    <a:lnTo>
                      <a:pt x="92" y="128"/>
                    </a:lnTo>
                    <a:lnTo>
                      <a:pt x="101" y="122"/>
                    </a:lnTo>
                    <a:lnTo>
                      <a:pt x="110" y="118"/>
                    </a:lnTo>
                    <a:lnTo>
                      <a:pt x="120" y="111"/>
                    </a:lnTo>
                    <a:lnTo>
                      <a:pt x="129" y="106"/>
                    </a:lnTo>
                    <a:lnTo>
                      <a:pt x="133" y="104"/>
                    </a:lnTo>
                    <a:lnTo>
                      <a:pt x="144" y="101"/>
                    </a:lnTo>
                    <a:lnTo>
                      <a:pt x="159" y="96"/>
                    </a:lnTo>
                    <a:lnTo>
                      <a:pt x="177" y="89"/>
                    </a:lnTo>
                    <a:lnTo>
                      <a:pt x="202" y="82"/>
                    </a:lnTo>
                    <a:lnTo>
                      <a:pt x="228" y="74"/>
                    </a:lnTo>
                    <a:lnTo>
                      <a:pt x="258" y="65"/>
                    </a:lnTo>
                    <a:lnTo>
                      <a:pt x="292" y="56"/>
                    </a:lnTo>
                    <a:lnTo>
                      <a:pt x="327" y="47"/>
                    </a:lnTo>
                    <a:lnTo>
                      <a:pt x="365" y="38"/>
                    </a:lnTo>
                    <a:lnTo>
                      <a:pt x="405" y="30"/>
                    </a:lnTo>
                    <a:lnTo>
                      <a:pt x="446" y="21"/>
                    </a:lnTo>
                    <a:lnTo>
                      <a:pt x="489" y="14"/>
                    </a:lnTo>
                    <a:lnTo>
                      <a:pt x="531" y="9"/>
                    </a:lnTo>
                    <a:lnTo>
                      <a:pt x="574" y="3"/>
                    </a:lnTo>
                    <a:lnTo>
                      <a:pt x="6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8" name="Freeform 32">
                <a:extLst>
                  <a:ext uri="{FF2B5EF4-FFF2-40B4-BE49-F238E27FC236}">
                    <a16:creationId xmlns:a16="http://schemas.microsoft.com/office/drawing/2014/main" id="{345080A2-1BFB-EF74-635A-1036F1ADE9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" y="760"/>
                <a:ext cx="78" cy="117"/>
              </a:xfrm>
              <a:custGeom>
                <a:avLst/>
                <a:gdLst>
                  <a:gd name="T0" fmla="*/ 608 w 933"/>
                  <a:gd name="T1" fmla="*/ 0 h 1397"/>
                  <a:gd name="T2" fmla="*/ 933 w 933"/>
                  <a:gd name="T3" fmla="*/ 202 h 1397"/>
                  <a:gd name="T4" fmla="*/ 608 w 933"/>
                  <a:gd name="T5" fmla="*/ 405 h 1397"/>
                  <a:gd name="T6" fmla="*/ 608 w 933"/>
                  <a:gd name="T7" fmla="*/ 290 h 1397"/>
                  <a:gd name="T8" fmla="*/ 556 w 933"/>
                  <a:gd name="T9" fmla="*/ 302 h 1397"/>
                  <a:gd name="T10" fmla="*/ 505 w 933"/>
                  <a:gd name="T11" fmla="*/ 317 h 1397"/>
                  <a:gd name="T12" fmla="*/ 455 w 933"/>
                  <a:gd name="T13" fmla="*/ 339 h 1397"/>
                  <a:gd name="T14" fmla="*/ 409 w 933"/>
                  <a:gd name="T15" fmla="*/ 364 h 1397"/>
                  <a:gd name="T16" fmla="*/ 366 w 933"/>
                  <a:gd name="T17" fmla="*/ 395 h 1397"/>
                  <a:gd name="T18" fmla="*/ 328 w 933"/>
                  <a:gd name="T19" fmla="*/ 429 h 1397"/>
                  <a:gd name="T20" fmla="*/ 291 w 933"/>
                  <a:gd name="T21" fmla="*/ 467 h 1397"/>
                  <a:gd name="T22" fmla="*/ 258 w 933"/>
                  <a:gd name="T23" fmla="*/ 508 h 1397"/>
                  <a:gd name="T24" fmla="*/ 230 w 933"/>
                  <a:gd name="T25" fmla="*/ 552 h 1397"/>
                  <a:gd name="T26" fmla="*/ 207 w 933"/>
                  <a:gd name="T27" fmla="*/ 599 h 1397"/>
                  <a:gd name="T28" fmla="*/ 188 w 933"/>
                  <a:gd name="T29" fmla="*/ 649 h 1397"/>
                  <a:gd name="T30" fmla="*/ 174 w 933"/>
                  <a:gd name="T31" fmla="*/ 701 h 1397"/>
                  <a:gd name="T32" fmla="*/ 165 w 933"/>
                  <a:gd name="T33" fmla="*/ 755 h 1397"/>
                  <a:gd name="T34" fmla="*/ 162 w 933"/>
                  <a:gd name="T35" fmla="*/ 810 h 1397"/>
                  <a:gd name="T36" fmla="*/ 165 w 933"/>
                  <a:gd name="T37" fmla="*/ 869 h 1397"/>
                  <a:gd name="T38" fmla="*/ 176 w 933"/>
                  <a:gd name="T39" fmla="*/ 927 h 1397"/>
                  <a:gd name="T40" fmla="*/ 190 w 933"/>
                  <a:gd name="T41" fmla="*/ 981 h 1397"/>
                  <a:gd name="T42" fmla="*/ 212 w 933"/>
                  <a:gd name="T43" fmla="*/ 1034 h 1397"/>
                  <a:gd name="T44" fmla="*/ 239 w 933"/>
                  <a:gd name="T45" fmla="*/ 1083 h 1397"/>
                  <a:gd name="T46" fmla="*/ 270 w 933"/>
                  <a:gd name="T47" fmla="*/ 1129 h 1397"/>
                  <a:gd name="T48" fmla="*/ 306 w 933"/>
                  <a:gd name="T49" fmla="*/ 1171 h 1397"/>
                  <a:gd name="T50" fmla="*/ 345 w 933"/>
                  <a:gd name="T51" fmla="*/ 1209 h 1397"/>
                  <a:gd name="T52" fmla="*/ 389 w 933"/>
                  <a:gd name="T53" fmla="*/ 1244 h 1397"/>
                  <a:gd name="T54" fmla="*/ 436 w 933"/>
                  <a:gd name="T55" fmla="*/ 1273 h 1397"/>
                  <a:gd name="T56" fmla="*/ 488 w 933"/>
                  <a:gd name="T57" fmla="*/ 1297 h 1397"/>
                  <a:gd name="T58" fmla="*/ 329 w 933"/>
                  <a:gd name="T59" fmla="*/ 1397 h 1397"/>
                  <a:gd name="T60" fmla="*/ 276 w 933"/>
                  <a:gd name="T61" fmla="*/ 1361 h 1397"/>
                  <a:gd name="T62" fmla="*/ 228 w 933"/>
                  <a:gd name="T63" fmla="*/ 1322 h 1397"/>
                  <a:gd name="T64" fmla="*/ 183 w 933"/>
                  <a:gd name="T65" fmla="*/ 1278 h 1397"/>
                  <a:gd name="T66" fmla="*/ 142 w 933"/>
                  <a:gd name="T67" fmla="*/ 1229 h 1397"/>
                  <a:gd name="T68" fmla="*/ 107 w 933"/>
                  <a:gd name="T69" fmla="*/ 1178 h 1397"/>
                  <a:gd name="T70" fmla="*/ 75 w 933"/>
                  <a:gd name="T71" fmla="*/ 1124 h 1397"/>
                  <a:gd name="T72" fmla="*/ 49 w 933"/>
                  <a:gd name="T73" fmla="*/ 1065 h 1397"/>
                  <a:gd name="T74" fmla="*/ 28 w 933"/>
                  <a:gd name="T75" fmla="*/ 1005 h 1397"/>
                  <a:gd name="T76" fmla="*/ 12 w 933"/>
                  <a:gd name="T77" fmla="*/ 942 h 1397"/>
                  <a:gd name="T78" fmla="*/ 3 w 933"/>
                  <a:gd name="T79" fmla="*/ 878 h 1397"/>
                  <a:gd name="T80" fmla="*/ 0 w 933"/>
                  <a:gd name="T81" fmla="*/ 810 h 1397"/>
                  <a:gd name="T82" fmla="*/ 3 w 933"/>
                  <a:gd name="T83" fmla="*/ 746 h 1397"/>
                  <a:gd name="T84" fmla="*/ 12 w 933"/>
                  <a:gd name="T85" fmla="*/ 682 h 1397"/>
                  <a:gd name="T86" fmla="*/ 27 w 933"/>
                  <a:gd name="T87" fmla="*/ 620 h 1397"/>
                  <a:gd name="T88" fmla="*/ 47 w 933"/>
                  <a:gd name="T89" fmla="*/ 560 h 1397"/>
                  <a:gd name="T90" fmla="*/ 72 w 933"/>
                  <a:gd name="T91" fmla="*/ 504 h 1397"/>
                  <a:gd name="T92" fmla="*/ 102 w 933"/>
                  <a:gd name="T93" fmla="*/ 450 h 1397"/>
                  <a:gd name="T94" fmla="*/ 137 w 933"/>
                  <a:gd name="T95" fmla="*/ 399 h 1397"/>
                  <a:gd name="T96" fmla="*/ 176 w 933"/>
                  <a:gd name="T97" fmla="*/ 352 h 1397"/>
                  <a:gd name="T98" fmla="*/ 219 w 933"/>
                  <a:gd name="T99" fmla="*/ 308 h 1397"/>
                  <a:gd name="T100" fmla="*/ 266 w 933"/>
                  <a:gd name="T101" fmla="*/ 268 h 1397"/>
                  <a:gd name="T102" fmla="*/ 316 w 933"/>
                  <a:gd name="T103" fmla="*/ 232 h 1397"/>
                  <a:gd name="T104" fmla="*/ 369 w 933"/>
                  <a:gd name="T105" fmla="*/ 201 h 1397"/>
                  <a:gd name="T106" fmla="*/ 425 w 933"/>
                  <a:gd name="T107" fmla="*/ 174 h 1397"/>
                  <a:gd name="T108" fmla="*/ 485 w 933"/>
                  <a:gd name="T109" fmla="*/ 153 h 1397"/>
                  <a:gd name="T110" fmla="*/ 545 w 933"/>
                  <a:gd name="T111" fmla="*/ 137 h 1397"/>
                  <a:gd name="T112" fmla="*/ 608 w 933"/>
                  <a:gd name="T113" fmla="*/ 127 h 1397"/>
                  <a:gd name="T114" fmla="*/ 608 w 933"/>
                  <a:gd name="T115" fmla="*/ 0 h 1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33" h="1397">
                    <a:moveTo>
                      <a:pt x="608" y="0"/>
                    </a:moveTo>
                    <a:lnTo>
                      <a:pt x="933" y="202"/>
                    </a:lnTo>
                    <a:lnTo>
                      <a:pt x="608" y="405"/>
                    </a:lnTo>
                    <a:lnTo>
                      <a:pt x="608" y="290"/>
                    </a:lnTo>
                    <a:lnTo>
                      <a:pt x="556" y="302"/>
                    </a:lnTo>
                    <a:lnTo>
                      <a:pt x="505" y="317"/>
                    </a:lnTo>
                    <a:lnTo>
                      <a:pt x="455" y="339"/>
                    </a:lnTo>
                    <a:lnTo>
                      <a:pt x="409" y="364"/>
                    </a:lnTo>
                    <a:lnTo>
                      <a:pt x="366" y="395"/>
                    </a:lnTo>
                    <a:lnTo>
                      <a:pt x="328" y="429"/>
                    </a:lnTo>
                    <a:lnTo>
                      <a:pt x="291" y="467"/>
                    </a:lnTo>
                    <a:lnTo>
                      <a:pt x="258" y="508"/>
                    </a:lnTo>
                    <a:lnTo>
                      <a:pt x="230" y="552"/>
                    </a:lnTo>
                    <a:lnTo>
                      <a:pt x="207" y="599"/>
                    </a:lnTo>
                    <a:lnTo>
                      <a:pt x="188" y="649"/>
                    </a:lnTo>
                    <a:lnTo>
                      <a:pt x="174" y="701"/>
                    </a:lnTo>
                    <a:lnTo>
                      <a:pt x="165" y="755"/>
                    </a:lnTo>
                    <a:lnTo>
                      <a:pt x="162" y="810"/>
                    </a:lnTo>
                    <a:lnTo>
                      <a:pt x="165" y="869"/>
                    </a:lnTo>
                    <a:lnTo>
                      <a:pt x="176" y="927"/>
                    </a:lnTo>
                    <a:lnTo>
                      <a:pt x="190" y="981"/>
                    </a:lnTo>
                    <a:lnTo>
                      <a:pt x="212" y="1034"/>
                    </a:lnTo>
                    <a:lnTo>
                      <a:pt x="239" y="1083"/>
                    </a:lnTo>
                    <a:lnTo>
                      <a:pt x="270" y="1129"/>
                    </a:lnTo>
                    <a:lnTo>
                      <a:pt x="306" y="1171"/>
                    </a:lnTo>
                    <a:lnTo>
                      <a:pt x="345" y="1209"/>
                    </a:lnTo>
                    <a:lnTo>
                      <a:pt x="389" y="1244"/>
                    </a:lnTo>
                    <a:lnTo>
                      <a:pt x="436" y="1273"/>
                    </a:lnTo>
                    <a:lnTo>
                      <a:pt x="488" y="1297"/>
                    </a:lnTo>
                    <a:lnTo>
                      <a:pt x="329" y="1397"/>
                    </a:lnTo>
                    <a:lnTo>
                      <a:pt x="276" y="1361"/>
                    </a:lnTo>
                    <a:lnTo>
                      <a:pt x="228" y="1322"/>
                    </a:lnTo>
                    <a:lnTo>
                      <a:pt x="183" y="1278"/>
                    </a:lnTo>
                    <a:lnTo>
                      <a:pt x="142" y="1229"/>
                    </a:lnTo>
                    <a:lnTo>
                      <a:pt x="107" y="1178"/>
                    </a:lnTo>
                    <a:lnTo>
                      <a:pt x="75" y="1124"/>
                    </a:lnTo>
                    <a:lnTo>
                      <a:pt x="49" y="1065"/>
                    </a:lnTo>
                    <a:lnTo>
                      <a:pt x="28" y="1005"/>
                    </a:lnTo>
                    <a:lnTo>
                      <a:pt x="12" y="942"/>
                    </a:lnTo>
                    <a:lnTo>
                      <a:pt x="3" y="878"/>
                    </a:lnTo>
                    <a:lnTo>
                      <a:pt x="0" y="810"/>
                    </a:lnTo>
                    <a:lnTo>
                      <a:pt x="3" y="746"/>
                    </a:lnTo>
                    <a:lnTo>
                      <a:pt x="12" y="682"/>
                    </a:lnTo>
                    <a:lnTo>
                      <a:pt x="27" y="620"/>
                    </a:lnTo>
                    <a:lnTo>
                      <a:pt x="47" y="560"/>
                    </a:lnTo>
                    <a:lnTo>
                      <a:pt x="72" y="504"/>
                    </a:lnTo>
                    <a:lnTo>
                      <a:pt x="102" y="450"/>
                    </a:lnTo>
                    <a:lnTo>
                      <a:pt x="137" y="399"/>
                    </a:lnTo>
                    <a:lnTo>
                      <a:pt x="176" y="352"/>
                    </a:lnTo>
                    <a:lnTo>
                      <a:pt x="219" y="308"/>
                    </a:lnTo>
                    <a:lnTo>
                      <a:pt x="266" y="268"/>
                    </a:lnTo>
                    <a:lnTo>
                      <a:pt x="316" y="232"/>
                    </a:lnTo>
                    <a:lnTo>
                      <a:pt x="369" y="201"/>
                    </a:lnTo>
                    <a:lnTo>
                      <a:pt x="425" y="174"/>
                    </a:lnTo>
                    <a:lnTo>
                      <a:pt x="485" y="153"/>
                    </a:lnTo>
                    <a:lnTo>
                      <a:pt x="545" y="137"/>
                    </a:lnTo>
                    <a:lnTo>
                      <a:pt x="608" y="127"/>
                    </a:lnTo>
                    <a:lnTo>
                      <a:pt x="60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9" name="Freeform 33">
                <a:extLst>
                  <a:ext uri="{FF2B5EF4-FFF2-40B4-BE49-F238E27FC236}">
                    <a16:creationId xmlns:a16="http://schemas.microsoft.com/office/drawing/2014/main" id="{AC220BCB-600A-7393-02C2-649E94D3FF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" y="779"/>
                <a:ext cx="77" cy="117"/>
              </a:xfrm>
              <a:custGeom>
                <a:avLst/>
                <a:gdLst>
                  <a:gd name="T0" fmla="*/ 604 w 932"/>
                  <a:gd name="T1" fmla="*/ 0 h 1396"/>
                  <a:gd name="T2" fmla="*/ 657 w 932"/>
                  <a:gd name="T3" fmla="*/ 35 h 1396"/>
                  <a:gd name="T4" fmla="*/ 705 w 932"/>
                  <a:gd name="T5" fmla="*/ 74 h 1396"/>
                  <a:gd name="T6" fmla="*/ 749 w 932"/>
                  <a:gd name="T7" fmla="*/ 118 h 1396"/>
                  <a:gd name="T8" fmla="*/ 790 w 932"/>
                  <a:gd name="T9" fmla="*/ 167 h 1396"/>
                  <a:gd name="T10" fmla="*/ 826 w 932"/>
                  <a:gd name="T11" fmla="*/ 218 h 1396"/>
                  <a:gd name="T12" fmla="*/ 857 w 932"/>
                  <a:gd name="T13" fmla="*/ 272 h 1396"/>
                  <a:gd name="T14" fmla="*/ 884 w 932"/>
                  <a:gd name="T15" fmla="*/ 331 h 1396"/>
                  <a:gd name="T16" fmla="*/ 905 w 932"/>
                  <a:gd name="T17" fmla="*/ 391 h 1396"/>
                  <a:gd name="T18" fmla="*/ 919 w 932"/>
                  <a:gd name="T19" fmla="*/ 454 h 1396"/>
                  <a:gd name="T20" fmla="*/ 929 w 932"/>
                  <a:gd name="T21" fmla="*/ 518 h 1396"/>
                  <a:gd name="T22" fmla="*/ 932 w 932"/>
                  <a:gd name="T23" fmla="*/ 585 h 1396"/>
                  <a:gd name="T24" fmla="*/ 929 w 932"/>
                  <a:gd name="T25" fmla="*/ 650 h 1396"/>
                  <a:gd name="T26" fmla="*/ 920 w 932"/>
                  <a:gd name="T27" fmla="*/ 714 h 1396"/>
                  <a:gd name="T28" fmla="*/ 906 w 932"/>
                  <a:gd name="T29" fmla="*/ 776 h 1396"/>
                  <a:gd name="T30" fmla="*/ 886 w 932"/>
                  <a:gd name="T31" fmla="*/ 836 h 1396"/>
                  <a:gd name="T32" fmla="*/ 861 w 932"/>
                  <a:gd name="T33" fmla="*/ 892 h 1396"/>
                  <a:gd name="T34" fmla="*/ 830 w 932"/>
                  <a:gd name="T35" fmla="*/ 947 h 1396"/>
                  <a:gd name="T36" fmla="*/ 796 w 932"/>
                  <a:gd name="T37" fmla="*/ 997 h 1396"/>
                  <a:gd name="T38" fmla="*/ 757 w 932"/>
                  <a:gd name="T39" fmla="*/ 1044 h 1396"/>
                  <a:gd name="T40" fmla="*/ 714 w 932"/>
                  <a:gd name="T41" fmla="*/ 1088 h 1396"/>
                  <a:gd name="T42" fmla="*/ 667 w 932"/>
                  <a:gd name="T43" fmla="*/ 1128 h 1396"/>
                  <a:gd name="T44" fmla="*/ 617 w 932"/>
                  <a:gd name="T45" fmla="*/ 1164 h 1396"/>
                  <a:gd name="T46" fmla="*/ 563 w 932"/>
                  <a:gd name="T47" fmla="*/ 1195 h 1396"/>
                  <a:gd name="T48" fmla="*/ 508 w 932"/>
                  <a:gd name="T49" fmla="*/ 1221 h 1396"/>
                  <a:gd name="T50" fmla="*/ 449 w 932"/>
                  <a:gd name="T51" fmla="*/ 1243 h 1396"/>
                  <a:gd name="T52" fmla="*/ 387 w 932"/>
                  <a:gd name="T53" fmla="*/ 1259 h 1396"/>
                  <a:gd name="T54" fmla="*/ 325 w 932"/>
                  <a:gd name="T55" fmla="*/ 1269 h 1396"/>
                  <a:gd name="T56" fmla="*/ 325 w 932"/>
                  <a:gd name="T57" fmla="*/ 1396 h 1396"/>
                  <a:gd name="T58" fmla="*/ 0 w 932"/>
                  <a:gd name="T59" fmla="*/ 1194 h 1396"/>
                  <a:gd name="T60" fmla="*/ 325 w 932"/>
                  <a:gd name="T61" fmla="*/ 991 h 1396"/>
                  <a:gd name="T62" fmla="*/ 325 w 932"/>
                  <a:gd name="T63" fmla="*/ 1106 h 1396"/>
                  <a:gd name="T64" fmla="*/ 378 w 932"/>
                  <a:gd name="T65" fmla="*/ 1094 h 1396"/>
                  <a:gd name="T66" fmla="*/ 428 w 932"/>
                  <a:gd name="T67" fmla="*/ 1079 h 1396"/>
                  <a:gd name="T68" fmla="*/ 477 w 932"/>
                  <a:gd name="T69" fmla="*/ 1057 h 1396"/>
                  <a:gd name="T70" fmla="*/ 524 w 932"/>
                  <a:gd name="T71" fmla="*/ 1032 h 1396"/>
                  <a:gd name="T72" fmla="*/ 566 w 932"/>
                  <a:gd name="T73" fmla="*/ 1001 h 1396"/>
                  <a:gd name="T74" fmla="*/ 606 w 932"/>
                  <a:gd name="T75" fmla="*/ 968 h 1396"/>
                  <a:gd name="T76" fmla="*/ 642 w 932"/>
                  <a:gd name="T77" fmla="*/ 930 h 1396"/>
                  <a:gd name="T78" fmla="*/ 674 w 932"/>
                  <a:gd name="T79" fmla="*/ 888 h 1396"/>
                  <a:gd name="T80" fmla="*/ 703 w 932"/>
                  <a:gd name="T81" fmla="*/ 844 h 1396"/>
                  <a:gd name="T82" fmla="*/ 726 w 932"/>
                  <a:gd name="T83" fmla="*/ 797 h 1396"/>
                  <a:gd name="T84" fmla="*/ 745 w 932"/>
                  <a:gd name="T85" fmla="*/ 747 h 1396"/>
                  <a:gd name="T86" fmla="*/ 759 w 932"/>
                  <a:gd name="T87" fmla="*/ 695 h 1396"/>
                  <a:gd name="T88" fmla="*/ 768 w 932"/>
                  <a:gd name="T89" fmla="*/ 641 h 1396"/>
                  <a:gd name="T90" fmla="*/ 771 w 932"/>
                  <a:gd name="T91" fmla="*/ 585 h 1396"/>
                  <a:gd name="T92" fmla="*/ 768 w 932"/>
                  <a:gd name="T93" fmla="*/ 527 h 1396"/>
                  <a:gd name="T94" fmla="*/ 757 w 932"/>
                  <a:gd name="T95" fmla="*/ 469 h 1396"/>
                  <a:gd name="T96" fmla="*/ 742 w 932"/>
                  <a:gd name="T97" fmla="*/ 415 h 1396"/>
                  <a:gd name="T98" fmla="*/ 720 w 932"/>
                  <a:gd name="T99" fmla="*/ 362 h 1396"/>
                  <a:gd name="T100" fmla="*/ 694 w 932"/>
                  <a:gd name="T101" fmla="*/ 313 h 1396"/>
                  <a:gd name="T102" fmla="*/ 663 w 932"/>
                  <a:gd name="T103" fmla="*/ 267 h 1396"/>
                  <a:gd name="T104" fmla="*/ 627 w 932"/>
                  <a:gd name="T105" fmla="*/ 225 h 1396"/>
                  <a:gd name="T106" fmla="*/ 587 w 932"/>
                  <a:gd name="T107" fmla="*/ 186 h 1396"/>
                  <a:gd name="T108" fmla="*/ 543 w 932"/>
                  <a:gd name="T109" fmla="*/ 153 h 1396"/>
                  <a:gd name="T110" fmla="*/ 496 w 932"/>
                  <a:gd name="T111" fmla="*/ 124 h 1396"/>
                  <a:gd name="T112" fmla="*/ 445 w 932"/>
                  <a:gd name="T113" fmla="*/ 98 h 1396"/>
                  <a:gd name="T114" fmla="*/ 604 w 932"/>
                  <a:gd name="T115" fmla="*/ 0 h 1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32" h="1396">
                    <a:moveTo>
                      <a:pt x="604" y="0"/>
                    </a:moveTo>
                    <a:lnTo>
                      <a:pt x="657" y="35"/>
                    </a:lnTo>
                    <a:lnTo>
                      <a:pt x="705" y="74"/>
                    </a:lnTo>
                    <a:lnTo>
                      <a:pt x="749" y="118"/>
                    </a:lnTo>
                    <a:lnTo>
                      <a:pt x="790" y="167"/>
                    </a:lnTo>
                    <a:lnTo>
                      <a:pt x="826" y="218"/>
                    </a:lnTo>
                    <a:lnTo>
                      <a:pt x="857" y="272"/>
                    </a:lnTo>
                    <a:lnTo>
                      <a:pt x="884" y="331"/>
                    </a:lnTo>
                    <a:lnTo>
                      <a:pt x="905" y="391"/>
                    </a:lnTo>
                    <a:lnTo>
                      <a:pt x="919" y="454"/>
                    </a:lnTo>
                    <a:lnTo>
                      <a:pt x="929" y="518"/>
                    </a:lnTo>
                    <a:lnTo>
                      <a:pt x="932" y="585"/>
                    </a:lnTo>
                    <a:lnTo>
                      <a:pt x="929" y="650"/>
                    </a:lnTo>
                    <a:lnTo>
                      <a:pt x="920" y="714"/>
                    </a:lnTo>
                    <a:lnTo>
                      <a:pt x="906" y="776"/>
                    </a:lnTo>
                    <a:lnTo>
                      <a:pt x="886" y="836"/>
                    </a:lnTo>
                    <a:lnTo>
                      <a:pt x="861" y="892"/>
                    </a:lnTo>
                    <a:lnTo>
                      <a:pt x="830" y="947"/>
                    </a:lnTo>
                    <a:lnTo>
                      <a:pt x="796" y="997"/>
                    </a:lnTo>
                    <a:lnTo>
                      <a:pt x="757" y="1044"/>
                    </a:lnTo>
                    <a:lnTo>
                      <a:pt x="714" y="1088"/>
                    </a:lnTo>
                    <a:lnTo>
                      <a:pt x="667" y="1128"/>
                    </a:lnTo>
                    <a:lnTo>
                      <a:pt x="617" y="1164"/>
                    </a:lnTo>
                    <a:lnTo>
                      <a:pt x="563" y="1195"/>
                    </a:lnTo>
                    <a:lnTo>
                      <a:pt x="508" y="1221"/>
                    </a:lnTo>
                    <a:lnTo>
                      <a:pt x="449" y="1243"/>
                    </a:lnTo>
                    <a:lnTo>
                      <a:pt x="387" y="1259"/>
                    </a:lnTo>
                    <a:lnTo>
                      <a:pt x="325" y="1269"/>
                    </a:lnTo>
                    <a:lnTo>
                      <a:pt x="325" y="1396"/>
                    </a:lnTo>
                    <a:lnTo>
                      <a:pt x="0" y="1194"/>
                    </a:lnTo>
                    <a:lnTo>
                      <a:pt x="325" y="991"/>
                    </a:lnTo>
                    <a:lnTo>
                      <a:pt x="325" y="1106"/>
                    </a:lnTo>
                    <a:lnTo>
                      <a:pt x="378" y="1094"/>
                    </a:lnTo>
                    <a:lnTo>
                      <a:pt x="428" y="1079"/>
                    </a:lnTo>
                    <a:lnTo>
                      <a:pt x="477" y="1057"/>
                    </a:lnTo>
                    <a:lnTo>
                      <a:pt x="524" y="1032"/>
                    </a:lnTo>
                    <a:lnTo>
                      <a:pt x="566" y="1001"/>
                    </a:lnTo>
                    <a:lnTo>
                      <a:pt x="606" y="968"/>
                    </a:lnTo>
                    <a:lnTo>
                      <a:pt x="642" y="930"/>
                    </a:lnTo>
                    <a:lnTo>
                      <a:pt x="674" y="888"/>
                    </a:lnTo>
                    <a:lnTo>
                      <a:pt x="703" y="844"/>
                    </a:lnTo>
                    <a:lnTo>
                      <a:pt x="726" y="797"/>
                    </a:lnTo>
                    <a:lnTo>
                      <a:pt x="745" y="747"/>
                    </a:lnTo>
                    <a:lnTo>
                      <a:pt x="759" y="695"/>
                    </a:lnTo>
                    <a:lnTo>
                      <a:pt x="768" y="641"/>
                    </a:lnTo>
                    <a:lnTo>
                      <a:pt x="771" y="585"/>
                    </a:lnTo>
                    <a:lnTo>
                      <a:pt x="768" y="527"/>
                    </a:lnTo>
                    <a:lnTo>
                      <a:pt x="757" y="469"/>
                    </a:lnTo>
                    <a:lnTo>
                      <a:pt x="742" y="415"/>
                    </a:lnTo>
                    <a:lnTo>
                      <a:pt x="720" y="362"/>
                    </a:lnTo>
                    <a:lnTo>
                      <a:pt x="694" y="313"/>
                    </a:lnTo>
                    <a:lnTo>
                      <a:pt x="663" y="267"/>
                    </a:lnTo>
                    <a:lnTo>
                      <a:pt x="627" y="225"/>
                    </a:lnTo>
                    <a:lnTo>
                      <a:pt x="587" y="186"/>
                    </a:lnTo>
                    <a:lnTo>
                      <a:pt x="543" y="153"/>
                    </a:lnTo>
                    <a:lnTo>
                      <a:pt x="496" y="124"/>
                    </a:lnTo>
                    <a:lnTo>
                      <a:pt x="445" y="98"/>
                    </a:lnTo>
                    <a:lnTo>
                      <a:pt x="60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</p:grpSp>
      <p:sp>
        <p:nvSpPr>
          <p:cNvPr id="40" name="Rectangle 16">
            <a:extLst>
              <a:ext uri="{FF2B5EF4-FFF2-40B4-BE49-F238E27FC236}">
                <a16:creationId xmlns:a16="http://schemas.microsoft.com/office/drawing/2014/main" id="{925F3651-0433-18D2-93AD-7FC91A9B408B}"/>
              </a:ext>
            </a:extLst>
          </p:cNvPr>
          <p:cNvSpPr/>
          <p:nvPr/>
        </p:nvSpPr>
        <p:spPr>
          <a:xfrm>
            <a:off x="1228852" y="3313816"/>
            <a:ext cx="35148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 latinLnBrk="0"/>
            <a:r>
              <a:rPr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ko-KR" altLang="en-US" sz="1600" b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학년</a:t>
            </a:r>
            <a:r>
              <a:rPr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~4</a:t>
            </a:r>
            <a:r>
              <a:rPr lang="ko-KR" altLang="en-US" sz="1600" b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학년 대상</a:t>
            </a:r>
            <a:r>
              <a:rPr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ko-KR" altLang="en-US" sz="1600" b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ko-KR" altLang="en-US" sz="1600" b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명 이상 팀 구성</a:t>
            </a:r>
            <a:endParaRPr lang="en-US" sz="1600" b="1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16">
            <a:extLst>
              <a:ext uri="{FF2B5EF4-FFF2-40B4-BE49-F238E27FC236}">
                <a16:creationId xmlns:a16="http://schemas.microsoft.com/office/drawing/2014/main" id="{C4587D25-4D90-FECA-4E42-5C2A9E4B18CB}"/>
              </a:ext>
            </a:extLst>
          </p:cNvPr>
          <p:cNvSpPr/>
          <p:nvPr/>
        </p:nvSpPr>
        <p:spPr>
          <a:xfrm>
            <a:off x="1203110" y="4007181"/>
            <a:ext cx="33699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 latinLnBrk="0"/>
            <a:r>
              <a:rPr lang="ko-KR" altLang="en-US" sz="1600" b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교과목명에 </a:t>
            </a:r>
            <a:r>
              <a:rPr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ko-KR" altLang="en-US" sz="1600" b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캡스톤디자인</a:t>
            </a:r>
            <a:r>
              <a:rPr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ko-KR" altLang="en-US" sz="1600" b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또는 </a:t>
            </a:r>
            <a:r>
              <a:rPr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ko-KR" altLang="en-US" sz="1600" b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종합설계</a:t>
            </a:r>
            <a:r>
              <a:rPr lang="en-US" altLang="ko-KR" sz="1600" b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ko-KR" altLang="en-US" sz="1600" b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가 부기된 정규 교과목</a:t>
            </a:r>
            <a:endParaRPr lang="en-US" sz="1600" b="1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16">
            <a:extLst>
              <a:ext uri="{FF2B5EF4-FFF2-40B4-BE49-F238E27FC236}">
                <a16:creationId xmlns:a16="http://schemas.microsoft.com/office/drawing/2014/main" id="{F22B3597-2EDB-65A7-9749-0BAF82FDD982}"/>
              </a:ext>
            </a:extLst>
          </p:cNvPr>
          <p:cNvSpPr/>
          <p:nvPr/>
        </p:nvSpPr>
        <p:spPr>
          <a:xfrm>
            <a:off x="1203110" y="4927930"/>
            <a:ext cx="33699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 latinLnBrk="0"/>
            <a:r>
              <a:rPr lang="ko-KR" altLang="en-US" sz="1600" b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재료비 등 제작비 사용</a:t>
            </a:r>
            <a:endParaRPr lang="en-US" sz="1600" b="1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3" name="Group 50">
            <a:extLst>
              <a:ext uri="{FF2B5EF4-FFF2-40B4-BE49-F238E27FC236}">
                <a16:creationId xmlns:a16="http://schemas.microsoft.com/office/drawing/2014/main" id="{270BCE57-A421-F3A1-4E4E-0EEC5B34D785}"/>
              </a:ext>
            </a:extLst>
          </p:cNvPr>
          <p:cNvGrpSpPr/>
          <p:nvPr/>
        </p:nvGrpSpPr>
        <p:grpSpPr>
          <a:xfrm>
            <a:off x="605189" y="5682883"/>
            <a:ext cx="454225" cy="434387"/>
            <a:chOff x="1078752" y="5003566"/>
            <a:chExt cx="822960" cy="822960"/>
          </a:xfrm>
        </p:grpSpPr>
        <p:sp>
          <p:nvSpPr>
            <p:cNvPr id="44" name="Rounded Rectangle 15">
              <a:extLst>
                <a:ext uri="{FF2B5EF4-FFF2-40B4-BE49-F238E27FC236}">
                  <a16:creationId xmlns:a16="http://schemas.microsoft.com/office/drawing/2014/main" id="{DB83F3EE-6B07-E9CC-F33F-A1AF9C393437}"/>
                </a:ext>
              </a:extLst>
            </p:cNvPr>
            <p:cNvSpPr/>
            <p:nvPr/>
          </p:nvSpPr>
          <p:spPr>
            <a:xfrm>
              <a:off x="1078752" y="5003566"/>
              <a:ext cx="822960" cy="822960"/>
            </a:xfrm>
            <a:prstGeom prst="roundRect">
              <a:avLst/>
            </a:prstGeom>
            <a:solidFill>
              <a:srgbClr val="6BC2E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5" name="Group 26">
              <a:extLst>
                <a:ext uri="{FF2B5EF4-FFF2-40B4-BE49-F238E27FC236}">
                  <a16:creationId xmlns:a16="http://schemas.microsoft.com/office/drawing/2014/main" id="{68BE08AC-51CC-D7C5-9FFD-8A69DF95FAF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64807" y="5200734"/>
              <a:ext cx="450850" cy="428625"/>
              <a:chOff x="392" y="656"/>
              <a:chExt cx="284" cy="270"/>
            </a:xfrm>
            <a:solidFill>
              <a:srgbClr val="FFFFFF"/>
            </a:solidFill>
          </p:grpSpPr>
          <p:sp>
            <p:nvSpPr>
              <p:cNvPr id="46" name="Freeform 28">
                <a:extLst>
                  <a:ext uri="{FF2B5EF4-FFF2-40B4-BE49-F238E27FC236}">
                    <a16:creationId xmlns:a16="http://schemas.microsoft.com/office/drawing/2014/main" id="{F8C3C79C-6081-AE27-EFB1-0453EB1A89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" y="656"/>
                <a:ext cx="52" cy="57"/>
              </a:xfrm>
              <a:custGeom>
                <a:avLst/>
                <a:gdLst>
                  <a:gd name="T0" fmla="*/ 313 w 625"/>
                  <a:gd name="T1" fmla="*/ 0 h 684"/>
                  <a:gd name="T2" fmla="*/ 355 w 625"/>
                  <a:gd name="T3" fmla="*/ 2 h 684"/>
                  <a:gd name="T4" fmla="*/ 396 w 625"/>
                  <a:gd name="T5" fmla="*/ 11 h 684"/>
                  <a:gd name="T6" fmla="*/ 435 w 625"/>
                  <a:gd name="T7" fmla="*/ 24 h 684"/>
                  <a:gd name="T8" fmla="*/ 470 w 625"/>
                  <a:gd name="T9" fmla="*/ 42 h 684"/>
                  <a:gd name="T10" fmla="*/ 504 w 625"/>
                  <a:gd name="T11" fmla="*/ 65 h 684"/>
                  <a:gd name="T12" fmla="*/ 533 w 625"/>
                  <a:gd name="T13" fmla="*/ 91 h 684"/>
                  <a:gd name="T14" fmla="*/ 559 w 625"/>
                  <a:gd name="T15" fmla="*/ 122 h 684"/>
                  <a:gd name="T16" fmla="*/ 582 w 625"/>
                  <a:gd name="T17" fmla="*/ 154 h 684"/>
                  <a:gd name="T18" fmla="*/ 600 w 625"/>
                  <a:gd name="T19" fmla="*/ 191 h 684"/>
                  <a:gd name="T20" fmla="*/ 614 w 625"/>
                  <a:gd name="T21" fmla="*/ 229 h 684"/>
                  <a:gd name="T22" fmla="*/ 622 w 625"/>
                  <a:gd name="T23" fmla="*/ 269 h 684"/>
                  <a:gd name="T24" fmla="*/ 625 w 625"/>
                  <a:gd name="T25" fmla="*/ 312 h 684"/>
                  <a:gd name="T26" fmla="*/ 622 w 625"/>
                  <a:gd name="T27" fmla="*/ 352 h 684"/>
                  <a:gd name="T28" fmla="*/ 615 w 625"/>
                  <a:gd name="T29" fmla="*/ 393 h 684"/>
                  <a:gd name="T30" fmla="*/ 603 w 625"/>
                  <a:gd name="T31" fmla="*/ 433 h 684"/>
                  <a:gd name="T32" fmla="*/ 589 w 625"/>
                  <a:gd name="T33" fmla="*/ 473 h 684"/>
                  <a:gd name="T34" fmla="*/ 569 w 625"/>
                  <a:gd name="T35" fmla="*/ 510 h 684"/>
                  <a:gd name="T36" fmla="*/ 546 w 625"/>
                  <a:gd name="T37" fmla="*/ 546 h 684"/>
                  <a:gd name="T38" fmla="*/ 520 w 625"/>
                  <a:gd name="T39" fmla="*/ 578 h 684"/>
                  <a:gd name="T40" fmla="*/ 491 w 625"/>
                  <a:gd name="T41" fmla="*/ 609 h 684"/>
                  <a:gd name="T42" fmla="*/ 460 w 625"/>
                  <a:gd name="T43" fmla="*/ 634 h 684"/>
                  <a:gd name="T44" fmla="*/ 425 w 625"/>
                  <a:gd name="T45" fmla="*/ 655 h 684"/>
                  <a:gd name="T46" fmla="*/ 390 w 625"/>
                  <a:gd name="T47" fmla="*/ 671 h 684"/>
                  <a:gd name="T48" fmla="*/ 352 w 625"/>
                  <a:gd name="T49" fmla="*/ 681 h 684"/>
                  <a:gd name="T50" fmla="*/ 313 w 625"/>
                  <a:gd name="T51" fmla="*/ 684 h 684"/>
                  <a:gd name="T52" fmla="*/ 274 w 625"/>
                  <a:gd name="T53" fmla="*/ 681 h 684"/>
                  <a:gd name="T54" fmla="*/ 236 w 625"/>
                  <a:gd name="T55" fmla="*/ 671 h 684"/>
                  <a:gd name="T56" fmla="*/ 200 w 625"/>
                  <a:gd name="T57" fmla="*/ 655 h 684"/>
                  <a:gd name="T58" fmla="*/ 166 w 625"/>
                  <a:gd name="T59" fmla="*/ 634 h 684"/>
                  <a:gd name="T60" fmla="*/ 134 w 625"/>
                  <a:gd name="T61" fmla="*/ 609 h 684"/>
                  <a:gd name="T62" fmla="*/ 106 w 625"/>
                  <a:gd name="T63" fmla="*/ 578 h 684"/>
                  <a:gd name="T64" fmla="*/ 80 w 625"/>
                  <a:gd name="T65" fmla="*/ 546 h 684"/>
                  <a:gd name="T66" fmla="*/ 57 w 625"/>
                  <a:gd name="T67" fmla="*/ 510 h 684"/>
                  <a:gd name="T68" fmla="*/ 37 w 625"/>
                  <a:gd name="T69" fmla="*/ 473 h 684"/>
                  <a:gd name="T70" fmla="*/ 21 w 625"/>
                  <a:gd name="T71" fmla="*/ 433 h 684"/>
                  <a:gd name="T72" fmla="*/ 10 w 625"/>
                  <a:gd name="T73" fmla="*/ 393 h 684"/>
                  <a:gd name="T74" fmla="*/ 3 w 625"/>
                  <a:gd name="T75" fmla="*/ 352 h 684"/>
                  <a:gd name="T76" fmla="*/ 0 w 625"/>
                  <a:gd name="T77" fmla="*/ 312 h 684"/>
                  <a:gd name="T78" fmla="*/ 3 w 625"/>
                  <a:gd name="T79" fmla="*/ 269 h 684"/>
                  <a:gd name="T80" fmla="*/ 12 w 625"/>
                  <a:gd name="T81" fmla="*/ 229 h 684"/>
                  <a:gd name="T82" fmla="*/ 25 w 625"/>
                  <a:gd name="T83" fmla="*/ 191 h 684"/>
                  <a:gd name="T84" fmla="*/ 43 w 625"/>
                  <a:gd name="T85" fmla="*/ 154 h 684"/>
                  <a:gd name="T86" fmla="*/ 66 w 625"/>
                  <a:gd name="T87" fmla="*/ 122 h 684"/>
                  <a:gd name="T88" fmla="*/ 92 w 625"/>
                  <a:gd name="T89" fmla="*/ 91 h 684"/>
                  <a:gd name="T90" fmla="*/ 122 w 625"/>
                  <a:gd name="T91" fmla="*/ 65 h 684"/>
                  <a:gd name="T92" fmla="*/ 155 w 625"/>
                  <a:gd name="T93" fmla="*/ 42 h 684"/>
                  <a:gd name="T94" fmla="*/ 192 w 625"/>
                  <a:gd name="T95" fmla="*/ 24 h 684"/>
                  <a:gd name="T96" fmla="*/ 230 w 625"/>
                  <a:gd name="T97" fmla="*/ 11 h 684"/>
                  <a:gd name="T98" fmla="*/ 270 w 625"/>
                  <a:gd name="T99" fmla="*/ 2 h 684"/>
                  <a:gd name="T100" fmla="*/ 313 w 625"/>
                  <a:gd name="T101" fmla="*/ 0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25" h="684">
                    <a:moveTo>
                      <a:pt x="313" y="0"/>
                    </a:moveTo>
                    <a:lnTo>
                      <a:pt x="355" y="2"/>
                    </a:lnTo>
                    <a:lnTo>
                      <a:pt x="396" y="11"/>
                    </a:lnTo>
                    <a:lnTo>
                      <a:pt x="435" y="24"/>
                    </a:lnTo>
                    <a:lnTo>
                      <a:pt x="470" y="42"/>
                    </a:lnTo>
                    <a:lnTo>
                      <a:pt x="504" y="65"/>
                    </a:lnTo>
                    <a:lnTo>
                      <a:pt x="533" y="91"/>
                    </a:lnTo>
                    <a:lnTo>
                      <a:pt x="559" y="122"/>
                    </a:lnTo>
                    <a:lnTo>
                      <a:pt x="582" y="154"/>
                    </a:lnTo>
                    <a:lnTo>
                      <a:pt x="600" y="191"/>
                    </a:lnTo>
                    <a:lnTo>
                      <a:pt x="614" y="229"/>
                    </a:lnTo>
                    <a:lnTo>
                      <a:pt x="622" y="269"/>
                    </a:lnTo>
                    <a:lnTo>
                      <a:pt x="625" y="312"/>
                    </a:lnTo>
                    <a:lnTo>
                      <a:pt x="622" y="352"/>
                    </a:lnTo>
                    <a:lnTo>
                      <a:pt x="615" y="393"/>
                    </a:lnTo>
                    <a:lnTo>
                      <a:pt x="603" y="433"/>
                    </a:lnTo>
                    <a:lnTo>
                      <a:pt x="589" y="473"/>
                    </a:lnTo>
                    <a:lnTo>
                      <a:pt x="569" y="510"/>
                    </a:lnTo>
                    <a:lnTo>
                      <a:pt x="546" y="546"/>
                    </a:lnTo>
                    <a:lnTo>
                      <a:pt x="520" y="578"/>
                    </a:lnTo>
                    <a:lnTo>
                      <a:pt x="491" y="609"/>
                    </a:lnTo>
                    <a:lnTo>
                      <a:pt x="460" y="634"/>
                    </a:lnTo>
                    <a:lnTo>
                      <a:pt x="425" y="655"/>
                    </a:lnTo>
                    <a:lnTo>
                      <a:pt x="390" y="671"/>
                    </a:lnTo>
                    <a:lnTo>
                      <a:pt x="352" y="681"/>
                    </a:lnTo>
                    <a:lnTo>
                      <a:pt x="313" y="684"/>
                    </a:lnTo>
                    <a:lnTo>
                      <a:pt x="274" y="681"/>
                    </a:lnTo>
                    <a:lnTo>
                      <a:pt x="236" y="671"/>
                    </a:lnTo>
                    <a:lnTo>
                      <a:pt x="200" y="655"/>
                    </a:lnTo>
                    <a:lnTo>
                      <a:pt x="166" y="634"/>
                    </a:lnTo>
                    <a:lnTo>
                      <a:pt x="134" y="609"/>
                    </a:lnTo>
                    <a:lnTo>
                      <a:pt x="106" y="578"/>
                    </a:lnTo>
                    <a:lnTo>
                      <a:pt x="80" y="546"/>
                    </a:lnTo>
                    <a:lnTo>
                      <a:pt x="57" y="510"/>
                    </a:lnTo>
                    <a:lnTo>
                      <a:pt x="37" y="473"/>
                    </a:lnTo>
                    <a:lnTo>
                      <a:pt x="21" y="433"/>
                    </a:lnTo>
                    <a:lnTo>
                      <a:pt x="10" y="393"/>
                    </a:lnTo>
                    <a:lnTo>
                      <a:pt x="3" y="352"/>
                    </a:lnTo>
                    <a:lnTo>
                      <a:pt x="0" y="312"/>
                    </a:lnTo>
                    <a:lnTo>
                      <a:pt x="3" y="269"/>
                    </a:lnTo>
                    <a:lnTo>
                      <a:pt x="12" y="229"/>
                    </a:lnTo>
                    <a:lnTo>
                      <a:pt x="25" y="191"/>
                    </a:lnTo>
                    <a:lnTo>
                      <a:pt x="43" y="154"/>
                    </a:lnTo>
                    <a:lnTo>
                      <a:pt x="66" y="122"/>
                    </a:lnTo>
                    <a:lnTo>
                      <a:pt x="92" y="91"/>
                    </a:lnTo>
                    <a:lnTo>
                      <a:pt x="122" y="65"/>
                    </a:lnTo>
                    <a:lnTo>
                      <a:pt x="155" y="42"/>
                    </a:lnTo>
                    <a:lnTo>
                      <a:pt x="192" y="24"/>
                    </a:lnTo>
                    <a:lnTo>
                      <a:pt x="230" y="11"/>
                    </a:lnTo>
                    <a:lnTo>
                      <a:pt x="270" y="2"/>
                    </a:lnTo>
                    <a:lnTo>
                      <a:pt x="31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47" name="Freeform 29">
                <a:extLst>
                  <a:ext uri="{FF2B5EF4-FFF2-40B4-BE49-F238E27FC236}">
                    <a16:creationId xmlns:a16="http://schemas.microsoft.com/office/drawing/2014/main" id="{E85159FE-F868-E8D1-3623-B37F63F170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" y="656"/>
                <a:ext cx="52" cy="57"/>
              </a:xfrm>
              <a:custGeom>
                <a:avLst/>
                <a:gdLst>
                  <a:gd name="T0" fmla="*/ 312 w 625"/>
                  <a:gd name="T1" fmla="*/ 0 h 684"/>
                  <a:gd name="T2" fmla="*/ 355 w 625"/>
                  <a:gd name="T3" fmla="*/ 2 h 684"/>
                  <a:gd name="T4" fmla="*/ 396 w 625"/>
                  <a:gd name="T5" fmla="*/ 11 h 684"/>
                  <a:gd name="T6" fmla="*/ 434 w 625"/>
                  <a:gd name="T7" fmla="*/ 24 h 684"/>
                  <a:gd name="T8" fmla="*/ 471 w 625"/>
                  <a:gd name="T9" fmla="*/ 42 h 684"/>
                  <a:gd name="T10" fmla="*/ 503 w 625"/>
                  <a:gd name="T11" fmla="*/ 65 h 684"/>
                  <a:gd name="T12" fmla="*/ 533 w 625"/>
                  <a:gd name="T13" fmla="*/ 91 h 684"/>
                  <a:gd name="T14" fmla="*/ 560 w 625"/>
                  <a:gd name="T15" fmla="*/ 122 h 684"/>
                  <a:gd name="T16" fmla="*/ 583 w 625"/>
                  <a:gd name="T17" fmla="*/ 154 h 684"/>
                  <a:gd name="T18" fmla="*/ 600 w 625"/>
                  <a:gd name="T19" fmla="*/ 191 h 684"/>
                  <a:gd name="T20" fmla="*/ 614 w 625"/>
                  <a:gd name="T21" fmla="*/ 229 h 684"/>
                  <a:gd name="T22" fmla="*/ 622 w 625"/>
                  <a:gd name="T23" fmla="*/ 269 h 684"/>
                  <a:gd name="T24" fmla="*/ 625 w 625"/>
                  <a:gd name="T25" fmla="*/ 312 h 684"/>
                  <a:gd name="T26" fmla="*/ 622 w 625"/>
                  <a:gd name="T27" fmla="*/ 352 h 684"/>
                  <a:gd name="T28" fmla="*/ 615 w 625"/>
                  <a:gd name="T29" fmla="*/ 393 h 684"/>
                  <a:gd name="T30" fmla="*/ 604 w 625"/>
                  <a:gd name="T31" fmla="*/ 433 h 684"/>
                  <a:gd name="T32" fmla="*/ 588 w 625"/>
                  <a:gd name="T33" fmla="*/ 473 h 684"/>
                  <a:gd name="T34" fmla="*/ 569 w 625"/>
                  <a:gd name="T35" fmla="*/ 510 h 684"/>
                  <a:gd name="T36" fmla="*/ 546 w 625"/>
                  <a:gd name="T37" fmla="*/ 546 h 684"/>
                  <a:gd name="T38" fmla="*/ 520 w 625"/>
                  <a:gd name="T39" fmla="*/ 578 h 684"/>
                  <a:gd name="T40" fmla="*/ 490 w 625"/>
                  <a:gd name="T41" fmla="*/ 609 h 684"/>
                  <a:gd name="T42" fmla="*/ 459 w 625"/>
                  <a:gd name="T43" fmla="*/ 634 h 684"/>
                  <a:gd name="T44" fmla="*/ 426 w 625"/>
                  <a:gd name="T45" fmla="*/ 655 h 684"/>
                  <a:gd name="T46" fmla="*/ 390 w 625"/>
                  <a:gd name="T47" fmla="*/ 671 h 684"/>
                  <a:gd name="T48" fmla="*/ 352 w 625"/>
                  <a:gd name="T49" fmla="*/ 681 h 684"/>
                  <a:gd name="T50" fmla="*/ 312 w 625"/>
                  <a:gd name="T51" fmla="*/ 684 h 684"/>
                  <a:gd name="T52" fmla="*/ 274 w 625"/>
                  <a:gd name="T53" fmla="*/ 681 h 684"/>
                  <a:gd name="T54" fmla="*/ 236 w 625"/>
                  <a:gd name="T55" fmla="*/ 671 h 684"/>
                  <a:gd name="T56" fmla="*/ 200 w 625"/>
                  <a:gd name="T57" fmla="*/ 655 h 684"/>
                  <a:gd name="T58" fmla="*/ 166 w 625"/>
                  <a:gd name="T59" fmla="*/ 634 h 684"/>
                  <a:gd name="T60" fmla="*/ 134 w 625"/>
                  <a:gd name="T61" fmla="*/ 609 h 684"/>
                  <a:gd name="T62" fmla="*/ 105 w 625"/>
                  <a:gd name="T63" fmla="*/ 578 h 684"/>
                  <a:gd name="T64" fmla="*/ 79 w 625"/>
                  <a:gd name="T65" fmla="*/ 546 h 684"/>
                  <a:gd name="T66" fmla="*/ 57 w 625"/>
                  <a:gd name="T67" fmla="*/ 510 h 684"/>
                  <a:gd name="T68" fmla="*/ 37 w 625"/>
                  <a:gd name="T69" fmla="*/ 473 h 684"/>
                  <a:gd name="T70" fmla="*/ 21 w 625"/>
                  <a:gd name="T71" fmla="*/ 433 h 684"/>
                  <a:gd name="T72" fmla="*/ 10 w 625"/>
                  <a:gd name="T73" fmla="*/ 393 h 684"/>
                  <a:gd name="T74" fmla="*/ 2 w 625"/>
                  <a:gd name="T75" fmla="*/ 352 h 684"/>
                  <a:gd name="T76" fmla="*/ 0 w 625"/>
                  <a:gd name="T77" fmla="*/ 312 h 684"/>
                  <a:gd name="T78" fmla="*/ 3 w 625"/>
                  <a:gd name="T79" fmla="*/ 269 h 684"/>
                  <a:gd name="T80" fmla="*/ 12 w 625"/>
                  <a:gd name="T81" fmla="*/ 229 h 684"/>
                  <a:gd name="T82" fmla="*/ 25 w 625"/>
                  <a:gd name="T83" fmla="*/ 191 h 684"/>
                  <a:gd name="T84" fmla="*/ 43 w 625"/>
                  <a:gd name="T85" fmla="*/ 154 h 684"/>
                  <a:gd name="T86" fmla="*/ 65 w 625"/>
                  <a:gd name="T87" fmla="*/ 122 h 684"/>
                  <a:gd name="T88" fmla="*/ 91 w 625"/>
                  <a:gd name="T89" fmla="*/ 91 h 684"/>
                  <a:gd name="T90" fmla="*/ 122 w 625"/>
                  <a:gd name="T91" fmla="*/ 65 h 684"/>
                  <a:gd name="T92" fmla="*/ 155 w 625"/>
                  <a:gd name="T93" fmla="*/ 42 h 684"/>
                  <a:gd name="T94" fmla="*/ 191 w 625"/>
                  <a:gd name="T95" fmla="*/ 24 h 684"/>
                  <a:gd name="T96" fmla="*/ 230 w 625"/>
                  <a:gd name="T97" fmla="*/ 11 h 684"/>
                  <a:gd name="T98" fmla="*/ 271 w 625"/>
                  <a:gd name="T99" fmla="*/ 2 h 684"/>
                  <a:gd name="T100" fmla="*/ 312 w 625"/>
                  <a:gd name="T101" fmla="*/ 0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25" h="684">
                    <a:moveTo>
                      <a:pt x="312" y="0"/>
                    </a:moveTo>
                    <a:lnTo>
                      <a:pt x="355" y="2"/>
                    </a:lnTo>
                    <a:lnTo>
                      <a:pt x="396" y="11"/>
                    </a:lnTo>
                    <a:lnTo>
                      <a:pt x="434" y="24"/>
                    </a:lnTo>
                    <a:lnTo>
                      <a:pt x="471" y="42"/>
                    </a:lnTo>
                    <a:lnTo>
                      <a:pt x="503" y="65"/>
                    </a:lnTo>
                    <a:lnTo>
                      <a:pt x="533" y="91"/>
                    </a:lnTo>
                    <a:lnTo>
                      <a:pt x="560" y="122"/>
                    </a:lnTo>
                    <a:lnTo>
                      <a:pt x="583" y="154"/>
                    </a:lnTo>
                    <a:lnTo>
                      <a:pt x="600" y="191"/>
                    </a:lnTo>
                    <a:lnTo>
                      <a:pt x="614" y="229"/>
                    </a:lnTo>
                    <a:lnTo>
                      <a:pt x="622" y="269"/>
                    </a:lnTo>
                    <a:lnTo>
                      <a:pt x="625" y="312"/>
                    </a:lnTo>
                    <a:lnTo>
                      <a:pt x="622" y="352"/>
                    </a:lnTo>
                    <a:lnTo>
                      <a:pt x="615" y="393"/>
                    </a:lnTo>
                    <a:lnTo>
                      <a:pt x="604" y="433"/>
                    </a:lnTo>
                    <a:lnTo>
                      <a:pt x="588" y="473"/>
                    </a:lnTo>
                    <a:lnTo>
                      <a:pt x="569" y="510"/>
                    </a:lnTo>
                    <a:lnTo>
                      <a:pt x="546" y="546"/>
                    </a:lnTo>
                    <a:lnTo>
                      <a:pt x="520" y="578"/>
                    </a:lnTo>
                    <a:lnTo>
                      <a:pt x="490" y="609"/>
                    </a:lnTo>
                    <a:lnTo>
                      <a:pt x="459" y="634"/>
                    </a:lnTo>
                    <a:lnTo>
                      <a:pt x="426" y="655"/>
                    </a:lnTo>
                    <a:lnTo>
                      <a:pt x="390" y="671"/>
                    </a:lnTo>
                    <a:lnTo>
                      <a:pt x="352" y="681"/>
                    </a:lnTo>
                    <a:lnTo>
                      <a:pt x="312" y="684"/>
                    </a:lnTo>
                    <a:lnTo>
                      <a:pt x="274" y="681"/>
                    </a:lnTo>
                    <a:lnTo>
                      <a:pt x="236" y="671"/>
                    </a:lnTo>
                    <a:lnTo>
                      <a:pt x="200" y="655"/>
                    </a:lnTo>
                    <a:lnTo>
                      <a:pt x="166" y="634"/>
                    </a:lnTo>
                    <a:lnTo>
                      <a:pt x="134" y="609"/>
                    </a:lnTo>
                    <a:lnTo>
                      <a:pt x="105" y="578"/>
                    </a:lnTo>
                    <a:lnTo>
                      <a:pt x="79" y="546"/>
                    </a:lnTo>
                    <a:lnTo>
                      <a:pt x="57" y="510"/>
                    </a:lnTo>
                    <a:lnTo>
                      <a:pt x="37" y="473"/>
                    </a:lnTo>
                    <a:lnTo>
                      <a:pt x="21" y="433"/>
                    </a:lnTo>
                    <a:lnTo>
                      <a:pt x="10" y="393"/>
                    </a:lnTo>
                    <a:lnTo>
                      <a:pt x="2" y="352"/>
                    </a:lnTo>
                    <a:lnTo>
                      <a:pt x="0" y="312"/>
                    </a:lnTo>
                    <a:lnTo>
                      <a:pt x="3" y="269"/>
                    </a:lnTo>
                    <a:lnTo>
                      <a:pt x="12" y="229"/>
                    </a:lnTo>
                    <a:lnTo>
                      <a:pt x="25" y="191"/>
                    </a:lnTo>
                    <a:lnTo>
                      <a:pt x="43" y="154"/>
                    </a:lnTo>
                    <a:lnTo>
                      <a:pt x="65" y="122"/>
                    </a:lnTo>
                    <a:lnTo>
                      <a:pt x="91" y="91"/>
                    </a:lnTo>
                    <a:lnTo>
                      <a:pt x="122" y="65"/>
                    </a:lnTo>
                    <a:lnTo>
                      <a:pt x="155" y="42"/>
                    </a:lnTo>
                    <a:lnTo>
                      <a:pt x="191" y="24"/>
                    </a:lnTo>
                    <a:lnTo>
                      <a:pt x="230" y="11"/>
                    </a:lnTo>
                    <a:lnTo>
                      <a:pt x="271" y="2"/>
                    </a:lnTo>
                    <a:lnTo>
                      <a:pt x="31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48" name="Freeform 30">
                <a:extLst>
                  <a:ext uri="{FF2B5EF4-FFF2-40B4-BE49-F238E27FC236}">
                    <a16:creationId xmlns:a16="http://schemas.microsoft.com/office/drawing/2014/main" id="{E039CC7B-FE7D-5519-0A5A-6B6E670596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" y="715"/>
                <a:ext cx="115" cy="211"/>
              </a:xfrm>
              <a:custGeom>
                <a:avLst/>
                <a:gdLst>
                  <a:gd name="T0" fmla="*/ 700 w 1379"/>
                  <a:gd name="T1" fmla="*/ 64 h 2528"/>
                  <a:gd name="T2" fmla="*/ 814 w 1379"/>
                  <a:gd name="T3" fmla="*/ 710 h 2528"/>
                  <a:gd name="T4" fmla="*/ 762 w 1379"/>
                  <a:gd name="T5" fmla="*/ 1 h 2528"/>
                  <a:gd name="T6" fmla="*/ 891 w 1379"/>
                  <a:gd name="T7" fmla="*/ 15 h 2528"/>
                  <a:gd name="T8" fmla="*/ 1015 w 1379"/>
                  <a:gd name="T9" fmla="*/ 38 h 2528"/>
                  <a:gd name="T10" fmla="*/ 1122 w 1379"/>
                  <a:gd name="T11" fmla="*/ 65 h 2528"/>
                  <a:gd name="T12" fmla="*/ 1202 w 1379"/>
                  <a:gd name="T13" fmla="*/ 89 h 2528"/>
                  <a:gd name="T14" fmla="*/ 1246 w 1379"/>
                  <a:gd name="T15" fmla="*/ 104 h 2528"/>
                  <a:gd name="T16" fmla="*/ 1269 w 1379"/>
                  <a:gd name="T17" fmla="*/ 118 h 2528"/>
                  <a:gd name="T18" fmla="*/ 1298 w 1379"/>
                  <a:gd name="T19" fmla="*/ 137 h 2528"/>
                  <a:gd name="T20" fmla="*/ 1318 w 1379"/>
                  <a:gd name="T21" fmla="*/ 166 h 2528"/>
                  <a:gd name="T22" fmla="*/ 1328 w 1379"/>
                  <a:gd name="T23" fmla="*/ 197 h 2528"/>
                  <a:gd name="T24" fmla="*/ 1379 w 1379"/>
                  <a:gd name="T25" fmla="*/ 639 h 2528"/>
                  <a:gd name="T26" fmla="*/ 1342 w 1379"/>
                  <a:gd name="T27" fmla="*/ 653 h 2528"/>
                  <a:gd name="T28" fmla="*/ 1221 w 1379"/>
                  <a:gd name="T29" fmla="*/ 733 h 2528"/>
                  <a:gd name="T30" fmla="*/ 1094 w 1379"/>
                  <a:gd name="T31" fmla="*/ 314 h 2528"/>
                  <a:gd name="T32" fmla="*/ 1038 w 1379"/>
                  <a:gd name="T33" fmla="*/ 932 h 2528"/>
                  <a:gd name="T34" fmla="*/ 993 w 1379"/>
                  <a:gd name="T35" fmla="*/ 1013 h 2528"/>
                  <a:gd name="T36" fmla="*/ 953 w 1379"/>
                  <a:gd name="T37" fmla="*/ 1111 h 2528"/>
                  <a:gd name="T38" fmla="*/ 938 w 1379"/>
                  <a:gd name="T39" fmla="*/ 1163 h 2528"/>
                  <a:gd name="T40" fmla="*/ 921 w 1379"/>
                  <a:gd name="T41" fmla="*/ 1265 h 2528"/>
                  <a:gd name="T42" fmla="*/ 916 w 1379"/>
                  <a:gd name="T43" fmla="*/ 1401 h 2528"/>
                  <a:gd name="T44" fmla="*/ 930 w 1379"/>
                  <a:gd name="T45" fmla="*/ 1509 h 2528"/>
                  <a:gd name="T46" fmla="*/ 953 w 1379"/>
                  <a:gd name="T47" fmla="*/ 1598 h 2528"/>
                  <a:gd name="T48" fmla="*/ 977 w 1379"/>
                  <a:gd name="T49" fmla="*/ 1662 h 2528"/>
                  <a:gd name="T50" fmla="*/ 1018 w 1379"/>
                  <a:gd name="T51" fmla="*/ 1745 h 2528"/>
                  <a:gd name="T52" fmla="*/ 1067 w 1379"/>
                  <a:gd name="T53" fmla="*/ 1822 h 2528"/>
                  <a:gd name="T54" fmla="*/ 1120 w 1379"/>
                  <a:gd name="T55" fmla="*/ 1884 h 2528"/>
                  <a:gd name="T56" fmla="*/ 1152 w 1379"/>
                  <a:gd name="T57" fmla="*/ 2427 h 2528"/>
                  <a:gd name="T58" fmla="*/ 1104 w 1379"/>
                  <a:gd name="T59" fmla="*/ 2496 h 2528"/>
                  <a:gd name="T60" fmla="*/ 1023 w 1379"/>
                  <a:gd name="T61" fmla="*/ 2528 h 2528"/>
                  <a:gd name="T62" fmla="*/ 982 w 1379"/>
                  <a:gd name="T63" fmla="*/ 2525 h 2528"/>
                  <a:gd name="T64" fmla="*/ 911 w 1379"/>
                  <a:gd name="T65" fmla="*/ 2490 h 2528"/>
                  <a:gd name="T66" fmla="*/ 868 w 1379"/>
                  <a:gd name="T67" fmla="*/ 2421 h 2528"/>
                  <a:gd name="T68" fmla="*/ 756 w 1379"/>
                  <a:gd name="T69" fmla="*/ 1296 h 2528"/>
                  <a:gd name="T70" fmla="*/ 694 w 1379"/>
                  <a:gd name="T71" fmla="*/ 1300 h 2528"/>
                  <a:gd name="T72" fmla="*/ 567 w 1379"/>
                  <a:gd name="T73" fmla="*/ 2392 h 2528"/>
                  <a:gd name="T74" fmla="*/ 537 w 1379"/>
                  <a:gd name="T75" fmla="*/ 2470 h 2528"/>
                  <a:gd name="T76" fmla="*/ 473 w 1379"/>
                  <a:gd name="T77" fmla="*/ 2518 h 2528"/>
                  <a:gd name="T78" fmla="*/ 413 w 1379"/>
                  <a:gd name="T79" fmla="*/ 2528 h 2528"/>
                  <a:gd name="T80" fmla="*/ 351 w 1379"/>
                  <a:gd name="T81" fmla="*/ 2512 h 2528"/>
                  <a:gd name="T82" fmla="*/ 290 w 1379"/>
                  <a:gd name="T83" fmla="*/ 2453 h 2528"/>
                  <a:gd name="T84" fmla="*/ 271 w 1379"/>
                  <a:gd name="T85" fmla="*/ 2368 h 2528"/>
                  <a:gd name="T86" fmla="*/ 335 w 1379"/>
                  <a:gd name="T87" fmla="*/ 314 h 2528"/>
                  <a:gd name="T88" fmla="*/ 228 w 1379"/>
                  <a:gd name="T89" fmla="*/ 1173 h 2528"/>
                  <a:gd name="T90" fmla="*/ 173 w 1379"/>
                  <a:gd name="T91" fmla="*/ 1222 h 2528"/>
                  <a:gd name="T92" fmla="*/ 115 w 1379"/>
                  <a:gd name="T93" fmla="*/ 1233 h 2528"/>
                  <a:gd name="T94" fmla="*/ 62 w 1379"/>
                  <a:gd name="T95" fmla="*/ 1218 h 2528"/>
                  <a:gd name="T96" fmla="*/ 13 w 1379"/>
                  <a:gd name="T97" fmla="*/ 1167 h 2528"/>
                  <a:gd name="T98" fmla="*/ 0 w 1379"/>
                  <a:gd name="T99" fmla="*/ 1097 h 2528"/>
                  <a:gd name="T100" fmla="*/ 102 w 1379"/>
                  <a:gd name="T101" fmla="*/ 197 h 2528"/>
                  <a:gd name="T102" fmla="*/ 112 w 1379"/>
                  <a:gd name="T103" fmla="*/ 165 h 2528"/>
                  <a:gd name="T104" fmla="*/ 124 w 1379"/>
                  <a:gd name="T105" fmla="*/ 149 h 2528"/>
                  <a:gd name="T106" fmla="*/ 151 w 1379"/>
                  <a:gd name="T107" fmla="*/ 122 h 2528"/>
                  <a:gd name="T108" fmla="*/ 179 w 1379"/>
                  <a:gd name="T109" fmla="*/ 106 h 2528"/>
                  <a:gd name="T110" fmla="*/ 208 w 1379"/>
                  <a:gd name="T111" fmla="*/ 96 h 2528"/>
                  <a:gd name="T112" fmla="*/ 279 w 1379"/>
                  <a:gd name="T113" fmla="*/ 74 h 2528"/>
                  <a:gd name="T114" fmla="*/ 377 w 1379"/>
                  <a:gd name="T115" fmla="*/ 47 h 2528"/>
                  <a:gd name="T116" fmla="*/ 496 w 1379"/>
                  <a:gd name="T117" fmla="*/ 21 h 2528"/>
                  <a:gd name="T118" fmla="*/ 624 w 1379"/>
                  <a:gd name="T119" fmla="*/ 3 h 2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379" h="2528">
                    <a:moveTo>
                      <a:pt x="667" y="0"/>
                    </a:moveTo>
                    <a:lnTo>
                      <a:pt x="699" y="64"/>
                    </a:lnTo>
                    <a:lnTo>
                      <a:pt x="700" y="64"/>
                    </a:lnTo>
                    <a:lnTo>
                      <a:pt x="616" y="710"/>
                    </a:lnTo>
                    <a:lnTo>
                      <a:pt x="715" y="883"/>
                    </a:lnTo>
                    <a:lnTo>
                      <a:pt x="814" y="710"/>
                    </a:lnTo>
                    <a:lnTo>
                      <a:pt x="731" y="64"/>
                    </a:lnTo>
                    <a:lnTo>
                      <a:pt x="731" y="64"/>
                    </a:lnTo>
                    <a:lnTo>
                      <a:pt x="762" y="1"/>
                    </a:lnTo>
                    <a:lnTo>
                      <a:pt x="805" y="4"/>
                    </a:lnTo>
                    <a:lnTo>
                      <a:pt x="849" y="9"/>
                    </a:lnTo>
                    <a:lnTo>
                      <a:pt x="891" y="15"/>
                    </a:lnTo>
                    <a:lnTo>
                      <a:pt x="934" y="21"/>
                    </a:lnTo>
                    <a:lnTo>
                      <a:pt x="975" y="30"/>
                    </a:lnTo>
                    <a:lnTo>
                      <a:pt x="1015" y="38"/>
                    </a:lnTo>
                    <a:lnTo>
                      <a:pt x="1053" y="47"/>
                    </a:lnTo>
                    <a:lnTo>
                      <a:pt x="1088" y="56"/>
                    </a:lnTo>
                    <a:lnTo>
                      <a:pt x="1122" y="65"/>
                    </a:lnTo>
                    <a:lnTo>
                      <a:pt x="1152" y="74"/>
                    </a:lnTo>
                    <a:lnTo>
                      <a:pt x="1178" y="82"/>
                    </a:lnTo>
                    <a:lnTo>
                      <a:pt x="1202" y="89"/>
                    </a:lnTo>
                    <a:lnTo>
                      <a:pt x="1221" y="96"/>
                    </a:lnTo>
                    <a:lnTo>
                      <a:pt x="1236" y="101"/>
                    </a:lnTo>
                    <a:lnTo>
                      <a:pt x="1246" y="104"/>
                    </a:lnTo>
                    <a:lnTo>
                      <a:pt x="1250" y="106"/>
                    </a:lnTo>
                    <a:lnTo>
                      <a:pt x="1260" y="111"/>
                    </a:lnTo>
                    <a:lnTo>
                      <a:pt x="1269" y="118"/>
                    </a:lnTo>
                    <a:lnTo>
                      <a:pt x="1279" y="122"/>
                    </a:lnTo>
                    <a:lnTo>
                      <a:pt x="1288" y="128"/>
                    </a:lnTo>
                    <a:lnTo>
                      <a:pt x="1298" y="137"/>
                    </a:lnTo>
                    <a:lnTo>
                      <a:pt x="1306" y="149"/>
                    </a:lnTo>
                    <a:lnTo>
                      <a:pt x="1312" y="157"/>
                    </a:lnTo>
                    <a:lnTo>
                      <a:pt x="1318" y="166"/>
                    </a:lnTo>
                    <a:lnTo>
                      <a:pt x="1323" y="178"/>
                    </a:lnTo>
                    <a:lnTo>
                      <a:pt x="1326" y="192"/>
                    </a:lnTo>
                    <a:lnTo>
                      <a:pt x="1328" y="197"/>
                    </a:lnTo>
                    <a:lnTo>
                      <a:pt x="1330" y="202"/>
                    </a:lnTo>
                    <a:lnTo>
                      <a:pt x="1332" y="208"/>
                    </a:lnTo>
                    <a:lnTo>
                      <a:pt x="1379" y="639"/>
                    </a:lnTo>
                    <a:lnTo>
                      <a:pt x="1362" y="646"/>
                    </a:lnTo>
                    <a:lnTo>
                      <a:pt x="1344" y="654"/>
                    </a:lnTo>
                    <a:lnTo>
                      <a:pt x="1342" y="653"/>
                    </a:lnTo>
                    <a:lnTo>
                      <a:pt x="1302" y="678"/>
                    </a:lnTo>
                    <a:lnTo>
                      <a:pt x="1261" y="704"/>
                    </a:lnTo>
                    <a:lnTo>
                      <a:pt x="1221" y="733"/>
                    </a:lnTo>
                    <a:lnTo>
                      <a:pt x="1183" y="764"/>
                    </a:lnTo>
                    <a:lnTo>
                      <a:pt x="1148" y="797"/>
                    </a:lnTo>
                    <a:lnTo>
                      <a:pt x="1094" y="314"/>
                    </a:lnTo>
                    <a:lnTo>
                      <a:pt x="1061" y="304"/>
                    </a:lnTo>
                    <a:lnTo>
                      <a:pt x="1061" y="900"/>
                    </a:lnTo>
                    <a:lnTo>
                      <a:pt x="1038" y="932"/>
                    </a:lnTo>
                    <a:lnTo>
                      <a:pt x="1018" y="966"/>
                    </a:lnTo>
                    <a:lnTo>
                      <a:pt x="1011" y="978"/>
                    </a:lnTo>
                    <a:lnTo>
                      <a:pt x="993" y="1013"/>
                    </a:lnTo>
                    <a:lnTo>
                      <a:pt x="977" y="1049"/>
                    </a:lnTo>
                    <a:lnTo>
                      <a:pt x="967" y="1075"/>
                    </a:lnTo>
                    <a:lnTo>
                      <a:pt x="953" y="1111"/>
                    </a:lnTo>
                    <a:lnTo>
                      <a:pt x="942" y="1150"/>
                    </a:lnTo>
                    <a:lnTo>
                      <a:pt x="940" y="1156"/>
                    </a:lnTo>
                    <a:lnTo>
                      <a:pt x="938" y="1163"/>
                    </a:lnTo>
                    <a:lnTo>
                      <a:pt x="930" y="1202"/>
                    </a:lnTo>
                    <a:lnTo>
                      <a:pt x="924" y="1241"/>
                    </a:lnTo>
                    <a:lnTo>
                      <a:pt x="921" y="1265"/>
                    </a:lnTo>
                    <a:lnTo>
                      <a:pt x="916" y="1310"/>
                    </a:lnTo>
                    <a:lnTo>
                      <a:pt x="914" y="1355"/>
                    </a:lnTo>
                    <a:lnTo>
                      <a:pt x="916" y="1401"/>
                    </a:lnTo>
                    <a:lnTo>
                      <a:pt x="921" y="1446"/>
                    </a:lnTo>
                    <a:lnTo>
                      <a:pt x="924" y="1470"/>
                    </a:lnTo>
                    <a:lnTo>
                      <a:pt x="930" y="1509"/>
                    </a:lnTo>
                    <a:lnTo>
                      <a:pt x="938" y="1548"/>
                    </a:lnTo>
                    <a:lnTo>
                      <a:pt x="942" y="1561"/>
                    </a:lnTo>
                    <a:lnTo>
                      <a:pt x="953" y="1598"/>
                    </a:lnTo>
                    <a:lnTo>
                      <a:pt x="967" y="1636"/>
                    </a:lnTo>
                    <a:lnTo>
                      <a:pt x="972" y="1650"/>
                    </a:lnTo>
                    <a:lnTo>
                      <a:pt x="977" y="1662"/>
                    </a:lnTo>
                    <a:lnTo>
                      <a:pt x="993" y="1698"/>
                    </a:lnTo>
                    <a:lnTo>
                      <a:pt x="1011" y="1731"/>
                    </a:lnTo>
                    <a:lnTo>
                      <a:pt x="1018" y="1745"/>
                    </a:lnTo>
                    <a:lnTo>
                      <a:pt x="1039" y="1780"/>
                    </a:lnTo>
                    <a:lnTo>
                      <a:pt x="1062" y="1813"/>
                    </a:lnTo>
                    <a:lnTo>
                      <a:pt x="1067" y="1822"/>
                    </a:lnTo>
                    <a:lnTo>
                      <a:pt x="1074" y="1829"/>
                    </a:lnTo>
                    <a:lnTo>
                      <a:pt x="1097" y="1857"/>
                    </a:lnTo>
                    <a:lnTo>
                      <a:pt x="1120" y="1884"/>
                    </a:lnTo>
                    <a:lnTo>
                      <a:pt x="1158" y="2368"/>
                    </a:lnTo>
                    <a:lnTo>
                      <a:pt x="1158" y="2399"/>
                    </a:lnTo>
                    <a:lnTo>
                      <a:pt x="1152" y="2427"/>
                    </a:lnTo>
                    <a:lnTo>
                      <a:pt x="1141" y="2453"/>
                    </a:lnTo>
                    <a:lnTo>
                      <a:pt x="1124" y="2476"/>
                    </a:lnTo>
                    <a:lnTo>
                      <a:pt x="1104" y="2496"/>
                    </a:lnTo>
                    <a:lnTo>
                      <a:pt x="1080" y="2512"/>
                    </a:lnTo>
                    <a:lnTo>
                      <a:pt x="1053" y="2522"/>
                    </a:lnTo>
                    <a:lnTo>
                      <a:pt x="1023" y="2528"/>
                    </a:lnTo>
                    <a:lnTo>
                      <a:pt x="1017" y="2528"/>
                    </a:lnTo>
                    <a:lnTo>
                      <a:pt x="1011" y="2528"/>
                    </a:lnTo>
                    <a:lnTo>
                      <a:pt x="982" y="2525"/>
                    </a:lnTo>
                    <a:lnTo>
                      <a:pt x="956" y="2518"/>
                    </a:lnTo>
                    <a:lnTo>
                      <a:pt x="932" y="2505"/>
                    </a:lnTo>
                    <a:lnTo>
                      <a:pt x="911" y="2490"/>
                    </a:lnTo>
                    <a:lnTo>
                      <a:pt x="892" y="2470"/>
                    </a:lnTo>
                    <a:lnTo>
                      <a:pt x="879" y="2447"/>
                    </a:lnTo>
                    <a:lnTo>
                      <a:pt x="868" y="2421"/>
                    </a:lnTo>
                    <a:lnTo>
                      <a:pt x="863" y="2392"/>
                    </a:lnTo>
                    <a:lnTo>
                      <a:pt x="775" y="1288"/>
                    </a:lnTo>
                    <a:lnTo>
                      <a:pt x="756" y="1296"/>
                    </a:lnTo>
                    <a:lnTo>
                      <a:pt x="736" y="1300"/>
                    </a:lnTo>
                    <a:lnTo>
                      <a:pt x="715" y="1301"/>
                    </a:lnTo>
                    <a:lnTo>
                      <a:pt x="694" y="1300"/>
                    </a:lnTo>
                    <a:lnTo>
                      <a:pt x="674" y="1295"/>
                    </a:lnTo>
                    <a:lnTo>
                      <a:pt x="656" y="1287"/>
                    </a:lnTo>
                    <a:lnTo>
                      <a:pt x="567" y="2392"/>
                    </a:lnTo>
                    <a:lnTo>
                      <a:pt x="561" y="2421"/>
                    </a:lnTo>
                    <a:lnTo>
                      <a:pt x="552" y="2446"/>
                    </a:lnTo>
                    <a:lnTo>
                      <a:pt x="537" y="2470"/>
                    </a:lnTo>
                    <a:lnTo>
                      <a:pt x="518" y="2490"/>
                    </a:lnTo>
                    <a:lnTo>
                      <a:pt x="498" y="2505"/>
                    </a:lnTo>
                    <a:lnTo>
                      <a:pt x="473" y="2518"/>
                    </a:lnTo>
                    <a:lnTo>
                      <a:pt x="447" y="2525"/>
                    </a:lnTo>
                    <a:lnTo>
                      <a:pt x="419" y="2528"/>
                    </a:lnTo>
                    <a:lnTo>
                      <a:pt x="413" y="2528"/>
                    </a:lnTo>
                    <a:lnTo>
                      <a:pt x="407" y="2528"/>
                    </a:lnTo>
                    <a:lnTo>
                      <a:pt x="377" y="2522"/>
                    </a:lnTo>
                    <a:lnTo>
                      <a:pt x="351" y="2512"/>
                    </a:lnTo>
                    <a:lnTo>
                      <a:pt x="327" y="2496"/>
                    </a:lnTo>
                    <a:lnTo>
                      <a:pt x="306" y="2476"/>
                    </a:lnTo>
                    <a:lnTo>
                      <a:pt x="290" y="2453"/>
                    </a:lnTo>
                    <a:lnTo>
                      <a:pt x="278" y="2427"/>
                    </a:lnTo>
                    <a:lnTo>
                      <a:pt x="271" y="2399"/>
                    </a:lnTo>
                    <a:lnTo>
                      <a:pt x="271" y="2368"/>
                    </a:lnTo>
                    <a:lnTo>
                      <a:pt x="370" y="1147"/>
                    </a:lnTo>
                    <a:lnTo>
                      <a:pt x="370" y="304"/>
                    </a:lnTo>
                    <a:lnTo>
                      <a:pt x="335" y="314"/>
                    </a:lnTo>
                    <a:lnTo>
                      <a:pt x="245" y="1124"/>
                    </a:lnTo>
                    <a:lnTo>
                      <a:pt x="239" y="1150"/>
                    </a:lnTo>
                    <a:lnTo>
                      <a:pt x="228" y="1173"/>
                    </a:lnTo>
                    <a:lnTo>
                      <a:pt x="214" y="1193"/>
                    </a:lnTo>
                    <a:lnTo>
                      <a:pt x="195" y="1210"/>
                    </a:lnTo>
                    <a:lnTo>
                      <a:pt x="173" y="1222"/>
                    </a:lnTo>
                    <a:lnTo>
                      <a:pt x="149" y="1231"/>
                    </a:lnTo>
                    <a:lnTo>
                      <a:pt x="123" y="1233"/>
                    </a:lnTo>
                    <a:lnTo>
                      <a:pt x="115" y="1233"/>
                    </a:lnTo>
                    <a:lnTo>
                      <a:pt x="109" y="1233"/>
                    </a:lnTo>
                    <a:lnTo>
                      <a:pt x="85" y="1228"/>
                    </a:lnTo>
                    <a:lnTo>
                      <a:pt x="62" y="1218"/>
                    </a:lnTo>
                    <a:lnTo>
                      <a:pt x="43" y="1205"/>
                    </a:lnTo>
                    <a:lnTo>
                      <a:pt x="26" y="1187"/>
                    </a:lnTo>
                    <a:lnTo>
                      <a:pt x="13" y="1167"/>
                    </a:lnTo>
                    <a:lnTo>
                      <a:pt x="4" y="1145"/>
                    </a:lnTo>
                    <a:lnTo>
                      <a:pt x="0" y="1122"/>
                    </a:lnTo>
                    <a:lnTo>
                      <a:pt x="0" y="1097"/>
                    </a:lnTo>
                    <a:lnTo>
                      <a:pt x="98" y="208"/>
                    </a:lnTo>
                    <a:lnTo>
                      <a:pt x="100" y="202"/>
                    </a:lnTo>
                    <a:lnTo>
                      <a:pt x="102" y="197"/>
                    </a:lnTo>
                    <a:lnTo>
                      <a:pt x="104" y="192"/>
                    </a:lnTo>
                    <a:lnTo>
                      <a:pt x="107" y="178"/>
                    </a:lnTo>
                    <a:lnTo>
                      <a:pt x="112" y="165"/>
                    </a:lnTo>
                    <a:lnTo>
                      <a:pt x="116" y="159"/>
                    </a:lnTo>
                    <a:lnTo>
                      <a:pt x="119" y="154"/>
                    </a:lnTo>
                    <a:lnTo>
                      <a:pt x="124" y="149"/>
                    </a:lnTo>
                    <a:lnTo>
                      <a:pt x="133" y="139"/>
                    </a:lnTo>
                    <a:lnTo>
                      <a:pt x="142" y="128"/>
                    </a:lnTo>
                    <a:lnTo>
                      <a:pt x="151" y="122"/>
                    </a:lnTo>
                    <a:lnTo>
                      <a:pt x="160" y="118"/>
                    </a:lnTo>
                    <a:lnTo>
                      <a:pt x="170" y="111"/>
                    </a:lnTo>
                    <a:lnTo>
                      <a:pt x="179" y="106"/>
                    </a:lnTo>
                    <a:lnTo>
                      <a:pt x="184" y="104"/>
                    </a:lnTo>
                    <a:lnTo>
                      <a:pt x="194" y="101"/>
                    </a:lnTo>
                    <a:lnTo>
                      <a:pt x="208" y="96"/>
                    </a:lnTo>
                    <a:lnTo>
                      <a:pt x="228" y="89"/>
                    </a:lnTo>
                    <a:lnTo>
                      <a:pt x="251" y="82"/>
                    </a:lnTo>
                    <a:lnTo>
                      <a:pt x="279" y="74"/>
                    </a:lnTo>
                    <a:lnTo>
                      <a:pt x="309" y="65"/>
                    </a:lnTo>
                    <a:lnTo>
                      <a:pt x="341" y="56"/>
                    </a:lnTo>
                    <a:lnTo>
                      <a:pt x="377" y="47"/>
                    </a:lnTo>
                    <a:lnTo>
                      <a:pt x="416" y="38"/>
                    </a:lnTo>
                    <a:lnTo>
                      <a:pt x="455" y="30"/>
                    </a:lnTo>
                    <a:lnTo>
                      <a:pt x="496" y="21"/>
                    </a:lnTo>
                    <a:lnTo>
                      <a:pt x="538" y="14"/>
                    </a:lnTo>
                    <a:lnTo>
                      <a:pt x="581" y="9"/>
                    </a:lnTo>
                    <a:lnTo>
                      <a:pt x="624" y="3"/>
                    </a:lnTo>
                    <a:lnTo>
                      <a:pt x="66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49" name="Freeform 31">
                <a:extLst>
                  <a:ext uri="{FF2B5EF4-FFF2-40B4-BE49-F238E27FC236}">
                    <a16:creationId xmlns:a16="http://schemas.microsoft.com/office/drawing/2014/main" id="{383D23AE-6FDB-7242-8E83-4051929E8C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" y="715"/>
                <a:ext cx="115" cy="211"/>
              </a:xfrm>
              <a:custGeom>
                <a:avLst/>
                <a:gdLst>
                  <a:gd name="T0" fmla="*/ 650 w 1380"/>
                  <a:gd name="T1" fmla="*/ 64 h 2528"/>
                  <a:gd name="T2" fmla="*/ 764 w 1380"/>
                  <a:gd name="T3" fmla="*/ 710 h 2528"/>
                  <a:gd name="T4" fmla="*/ 713 w 1380"/>
                  <a:gd name="T5" fmla="*/ 1 h 2528"/>
                  <a:gd name="T6" fmla="*/ 841 w 1380"/>
                  <a:gd name="T7" fmla="*/ 15 h 2528"/>
                  <a:gd name="T8" fmla="*/ 964 w 1380"/>
                  <a:gd name="T9" fmla="*/ 38 h 2528"/>
                  <a:gd name="T10" fmla="*/ 1071 w 1380"/>
                  <a:gd name="T11" fmla="*/ 65 h 2528"/>
                  <a:gd name="T12" fmla="*/ 1151 w 1380"/>
                  <a:gd name="T13" fmla="*/ 89 h 2528"/>
                  <a:gd name="T14" fmla="*/ 1195 w 1380"/>
                  <a:gd name="T15" fmla="*/ 104 h 2528"/>
                  <a:gd name="T16" fmla="*/ 1219 w 1380"/>
                  <a:gd name="T17" fmla="*/ 118 h 2528"/>
                  <a:gd name="T18" fmla="*/ 1247 w 1380"/>
                  <a:gd name="T19" fmla="*/ 137 h 2528"/>
                  <a:gd name="T20" fmla="*/ 1268 w 1380"/>
                  <a:gd name="T21" fmla="*/ 166 h 2528"/>
                  <a:gd name="T22" fmla="*/ 1277 w 1380"/>
                  <a:gd name="T23" fmla="*/ 196 h 2528"/>
                  <a:gd name="T24" fmla="*/ 1281 w 1380"/>
                  <a:gd name="T25" fmla="*/ 208 h 2528"/>
                  <a:gd name="T26" fmla="*/ 1376 w 1380"/>
                  <a:gd name="T27" fmla="*/ 1145 h 2528"/>
                  <a:gd name="T28" fmla="*/ 1337 w 1380"/>
                  <a:gd name="T29" fmla="*/ 1205 h 2528"/>
                  <a:gd name="T30" fmla="*/ 1271 w 1380"/>
                  <a:gd name="T31" fmla="*/ 1233 h 2528"/>
                  <a:gd name="T32" fmla="*/ 1231 w 1380"/>
                  <a:gd name="T33" fmla="*/ 1231 h 2528"/>
                  <a:gd name="T34" fmla="*/ 1166 w 1380"/>
                  <a:gd name="T35" fmla="*/ 1194 h 2528"/>
                  <a:gd name="T36" fmla="*/ 1135 w 1380"/>
                  <a:gd name="T37" fmla="*/ 1124 h 2528"/>
                  <a:gd name="T38" fmla="*/ 1011 w 1380"/>
                  <a:gd name="T39" fmla="*/ 1147 h 2528"/>
                  <a:gd name="T40" fmla="*/ 1101 w 1380"/>
                  <a:gd name="T41" fmla="*/ 2427 h 2528"/>
                  <a:gd name="T42" fmla="*/ 1053 w 1380"/>
                  <a:gd name="T43" fmla="*/ 2496 h 2528"/>
                  <a:gd name="T44" fmla="*/ 973 w 1380"/>
                  <a:gd name="T45" fmla="*/ 2528 h 2528"/>
                  <a:gd name="T46" fmla="*/ 933 w 1380"/>
                  <a:gd name="T47" fmla="*/ 2525 h 2528"/>
                  <a:gd name="T48" fmla="*/ 860 w 1380"/>
                  <a:gd name="T49" fmla="*/ 2490 h 2528"/>
                  <a:gd name="T50" fmla="*/ 818 w 1380"/>
                  <a:gd name="T51" fmla="*/ 2421 h 2528"/>
                  <a:gd name="T52" fmla="*/ 705 w 1380"/>
                  <a:gd name="T53" fmla="*/ 1296 h 2528"/>
                  <a:gd name="T54" fmla="*/ 643 w 1380"/>
                  <a:gd name="T55" fmla="*/ 1300 h 2528"/>
                  <a:gd name="T56" fmla="*/ 517 w 1380"/>
                  <a:gd name="T57" fmla="*/ 2392 h 2528"/>
                  <a:gd name="T58" fmla="*/ 487 w 1380"/>
                  <a:gd name="T59" fmla="*/ 2470 h 2528"/>
                  <a:gd name="T60" fmla="*/ 424 w 1380"/>
                  <a:gd name="T61" fmla="*/ 2518 h 2528"/>
                  <a:gd name="T62" fmla="*/ 363 w 1380"/>
                  <a:gd name="T63" fmla="*/ 2528 h 2528"/>
                  <a:gd name="T64" fmla="*/ 300 w 1380"/>
                  <a:gd name="T65" fmla="*/ 2512 h 2528"/>
                  <a:gd name="T66" fmla="*/ 239 w 1380"/>
                  <a:gd name="T67" fmla="*/ 2453 h 2528"/>
                  <a:gd name="T68" fmla="*/ 221 w 1380"/>
                  <a:gd name="T69" fmla="*/ 2368 h 2528"/>
                  <a:gd name="T70" fmla="*/ 306 w 1380"/>
                  <a:gd name="T71" fmla="*/ 1829 h 2528"/>
                  <a:gd name="T72" fmla="*/ 341 w 1380"/>
                  <a:gd name="T73" fmla="*/ 1780 h 2528"/>
                  <a:gd name="T74" fmla="*/ 387 w 1380"/>
                  <a:gd name="T75" fmla="*/ 1698 h 2528"/>
                  <a:gd name="T76" fmla="*/ 427 w 1380"/>
                  <a:gd name="T77" fmla="*/ 1598 h 2528"/>
                  <a:gd name="T78" fmla="*/ 450 w 1380"/>
                  <a:gd name="T79" fmla="*/ 1509 h 2528"/>
                  <a:gd name="T80" fmla="*/ 459 w 1380"/>
                  <a:gd name="T81" fmla="*/ 1446 h 2528"/>
                  <a:gd name="T82" fmla="*/ 463 w 1380"/>
                  <a:gd name="T83" fmla="*/ 1310 h 2528"/>
                  <a:gd name="T84" fmla="*/ 450 w 1380"/>
                  <a:gd name="T85" fmla="*/ 1202 h 2528"/>
                  <a:gd name="T86" fmla="*/ 438 w 1380"/>
                  <a:gd name="T87" fmla="*/ 1150 h 2528"/>
                  <a:gd name="T88" fmla="*/ 403 w 1380"/>
                  <a:gd name="T89" fmla="*/ 1049 h 2528"/>
                  <a:gd name="T90" fmla="*/ 362 w 1380"/>
                  <a:gd name="T91" fmla="*/ 966 h 2528"/>
                  <a:gd name="T92" fmla="*/ 319 w 1380"/>
                  <a:gd name="T93" fmla="*/ 304 h 2528"/>
                  <a:gd name="T94" fmla="*/ 196 w 1380"/>
                  <a:gd name="T95" fmla="*/ 764 h 2528"/>
                  <a:gd name="T96" fmla="*/ 78 w 1380"/>
                  <a:gd name="T97" fmla="*/ 678 h 2528"/>
                  <a:gd name="T98" fmla="*/ 18 w 1380"/>
                  <a:gd name="T99" fmla="*/ 646 h 2528"/>
                  <a:gd name="T100" fmla="*/ 50 w 1380"/>
                  <a:gd name="T101" fmla="*/ 203 h 2528"/>
                  <a:gd name="T102" fmla="*/ 54 w 1380"/>
                  <a:gd name="T103" fmla="*/ 192 h 2528"/>
                  <a:gd name="T104" fmla="*/ 65 w 1380"/>
                  <a:gd name="T105" fmla="*/ 159 h 2528"/>
                  <a:gd name="T106" fmla="*/ 82 w 1380"/>
                  <a:gd name="T107" fmla="*/ 139 h 2528"/>
                  <a:gd name="T108" fmla="*/ 110 w 1380"/>
                  <a:gd name="T109" fmla="*/ 118 h 2528"/>
                  <a:gd name="T110" fmla="*/ 133 w 1380"/>
                  <a:gd name="T111" fmla="*/ 104 h 2528"/>
                  <a:gd name="T112" fmla="*/ 177 w 1380"/>
                  <a:gd name="T113" fmla="*/ 89 h 2528"/>
                  <a:gd name="T114" fmla="*/ 258 w 1380"/>
                  <a:gd name="T115" fmla="*/ 65 h 2528"/>
                  <a:gd name="T116" fmla="*/ 365 w 1380"/>
                  <a:gd name="T117" fmla="*/ 38 h 2528"/>
                  <a:gd name="T118" fmla="*/ 489 w 1380"/>
                  <a:gd name="T119" fmla="*/ 14 h 2528"/>
                  <a:gd name="T120" fmla="*/ 617 w 1380"/>
                  <a:gd name="T121" fmla="*/ 0 h 2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80" h="2528">
                    <a:moveTo>
                      <a:pt x="617" y="0"/>
                    </a:moveTo>
                    <a:lnTo>
                      <a:pt x="649" y="64"/>
                    </a:lnTo>
                    <a:lnTo>
                      <a:pt x="650" y="64"/>
                    </a:lnTo>
                    <a:lnTo>
                      <a:pt x="566" y="710"/>
                    </a:lnTo>
                    <a:lnTo>
                      <a:pt x="664" y="883"/>
                    </a:lnTo>
                    <a:lnTo>
                      <a:pt x="764" y="710"/>
                    </a:lnTo>
                    <a:lnTo>
                      <a:pt x="680" y="64"/>
                    </a:lnTo>
                    <a:lnTo>
                      <a:pt x="681" y="64"/>
                    </a:lnTo>
                    <a:lnTo>
                      <a:pt x="713" y="1"/>
                    </a:lnTo>
                    <a:lnTo>
                      <a:pt x="756" y="4"/>
                    </a:lnTo>
                    <a:lnTo>
                      <a:pt x="798" y="9"/>
                    </a:lnTo>
                    <a:lnTo>
                      <a:pt x="841" y="15"/>
                    </a:lnTo>
                    <a:lnTo>
                      <a:pt x="883" y="21"/>
                    </a:lnTo>
                    <a:lnTo>
                      <a:pt x="925" y="30"/>
                    </a:lnTo>
                    <a:lnTo>
                      <a:pt x="964" y="38"/>
                    </a:lnTo>
                    <a:lnTo>
                      <a:pt x="1003" y="47"/>
                    </a:lnTo>
                    <a:lnTo>
                      <a:pt x="1038" y="56"/>
                    </a:lnTo>
                    <a:lnTo>
                      <a:pt x="1071" y="65"/>
                    </a:lnTo>
                    <a:lnTo>
                      <a:pt x="1101" y="74"/>
                    </a:lnTo>
                    <a:lnTo>
                      <a:pt x="1128" y="82"/>
                    </a:lnTo>
                    <a:lnTo>
                      <a:pt x="1151" y="89"/>
                    </a:lnTo>
                    <a:lnTo>
                      <a:pt x="1171" y="96"/>
                    </a:lnTo>
                    <a:lnTo>
                      <a:pt x="1186" y="101"/>
                    </a:lnTo>
                    <a:lnTo>
                      <a:pt x="1195" y="104"/>
                    </a:lnTo>
                    <a:lnTo>
                      <a:pt x="1201" y="106"/>
                    </a:lnTo>
                    <a:lnTo>
                      <a:pt x="1210" y="111"/>
                    </a:lnTo>
                    <a:lnTo>
                      <a:pt x="1219" y="118"/>
                    </a:lnTo>
                    <a:lnTo>
                      <a:pt x="1229" y="122"/>
                    </a:lnTo>
                    <a:lnTo>
                      <a:pt x="1237" y="128"/>
                    </a:lnTo>
                    <a:lnTo>
                      <a:pt x="1247" y="137"/>
                    </a:lnTo>
                    <a:lnTo>
                      <a:pt x="1255" y="149"/>
                    </a:lnTo>
                    <a:lnTo>
                      <a:pt x="1261" y="157"/>
                    </a:lnTo>
                    <a:lnTo>
                      <a:pt x="1268" y="166"/>
                    </a:lnTo>
                    <a:lnTo>
                      <a:pt x="1272" y="178"/>
                    </a:lnTo>
                    <a:lnTo>
                      <a:pt x="1276" y="192"/>
                    </a:lnTo>
                    <a:lnTo>
                      <a:pt x="1277" y="196"/>
                    </a:lnTo>
                    <a:lnTo>
                      <a:pt x="1279" y="199"/>
                    </a:lnTo>
                    <a:lnTo>
                      <a:pt x="1280" y="203"/>
                    </a:lnTo>
                    <a:lnTo>
                      <a:pt x="1281" y="208"/>
                    </a:lnTo>
                    <a:lnTo>
                      <a:pt x="1380" y="1097"/>
                    </a:lnTo>
                    <a:lnTo>
                      <a:pt x="1380" y="1122"/>
                    </a:lnTo>
                    <a:lnTo>
                      <a:pt x="1376" y="1145"/>
                    </a:lnTo>
                    <a:lnTo>
                      <a:pt x="1367" y="1167"/>
                    </a:lnTo>
                    <a:lnTo>
                      <a:pt x="1354" y="1187"/>
                    </a:lnTo>
                    <a:lnTo>
                      <a:pt x="1337" y="1205"/>
                    </a:lnTo>
                    <a:lnTo>
                      <a:pt x="1318" y="1218"/>
                    </a:lnTo>
                    <a:lnTo>
                      <a:pt x="1295" y="1228"/>
                    </a:lnTo>
                    <a:lnTo>
                      <a:pt x="1271" y="1233"/>
                    </a:lnTo>
                    <a:lnTo>
                      <a:pt x="1263" y="1234"/>
                    </a:lnTo>
                    <a:lnTo>
                      <a:pt x="1257" y="1234"/>
                    </a:lnTo>
                    <a:lnTo>
                      <a:pt x="1231" y="1231"/>
                    </a:lnTo>
                    <a:lnTo>
                      <a:pt x="1207" y="1224"/>
                    </a:lnTo>
                    <a:lnTo>
                      <a:pt x="1185" y="1211"/>
                    </a:lnTo>
                    <a:lnTo>
                      <a:pt x="1166" y="1194"/>
                    </a:lnTo>
                    <a:lnTo>
                      <a:pt x="1151" y="1173"/>
                    </a:lnTo>
                    <a:lnTo>
                      <a:pt x="1140" y="1150"/>
                    </a:lnTo>
                    <a:lnTo>
                      <a:pt x="1135" y="1124"/>
                    </a:lnTo>
                    <a:lnTo>
                      <a:pt x="1045" y="314"/>
                    </a:lnTo>
                    <a:lnTo>
                      <a:pt x="1011" y="304"/>
                    </a:lnTo>
                    <a:lnTo>
                      <a:pt x="1011" y="1147"/>
                    </a:lnTo>
                    <a:lnTo>
                      <a:pt x="1108" y="2368"/>
                    </a:lnTo>
                    <a:lnTo>
                      <a:pt x="1107" y="2399"/>
                    </a:lnTo>
                    <a:lnTo>
                      <a:pt x="1101" y="2427"/>
                    </a:lnTo>
                    <a:lnTo>
                      <a:pt x="1090" y="2453"/>
                    </a:lnTo>
                    <a:lnTo>
                      <a:pt x="1074" y="2476"/>
                    </a:lnTo>
                    <a:lnTo>
                      <a:pt x="1053" y="2496"/>
                    </a:lnTo>
                    <a:lnTo>
                      <a:pt x="1030" y="2512"/>
                    </a:lnTo>
                    <a:lnTo>
                      <a:pt x="1003" y="2522"/>
                    </a:lnTo>
                    <a:lnTo>
                      <a:pt x="973" y="2528"/>
                    </a:lnTo>
                    <a:lnTo>
                      <a:pt x="967" y="2528"/>
                    </a:lnTo>
                    <a:lnTo>
                      <a:pt x="961" y="2528"/>
                    </a:lnTo>
                    <a:lnTo>
                      <a:pt x="933" y="2525"/>
                    </a:lnTo>
                    <a:lnTo>
                      <a:pt x="906" y="2518"/>
                    </a:lnTo>
                    <a:lnTo>
                      <a:pt x="882" y="2505"/>
                    </a:lnTo>
                    <a:lnTo>
                      <a:pt x="860" y="2490"/>
                    </a:lnTo>
                    <a:lnTo>
                      <a:pt x="842" y="2470"/>
                    </a:lnTo>
                    <a:lnTo>
                      <a:pt x="828" y="2447"/>
                    </a:lnTo>
                    <a:lnTo>
                      <a:pt x="818" y="2421"/>
                    </a:lnTo>
                    <a:lnTo>
                      <a:pt x="813" y="2392"/>
                    </a:lnTo>
                    <a:lnTo>
                      <a:pt x="724" y="1288"/>
                    </a:lnTo>
                    <a:lnTo>
                      <a:pt x="705" y="1296"/>
                    </a:lnTo>
                    <a:lnTo>
                      <a:pt x="685" y="1300"/>
                    </a:lnTo>
                    <a:lnTo>
                      <a:pt x="664" y="1301"/>
                    </a:lnTo>
                    <a:lnTo>
                      <a:pt x="643" y="1300"/>
                    </a:lnTo>
                    <a:lnTo>
                      <a:pt x="624" y="1296"/>
                    </a:lnTo>
                    <a:lnTo>
                      <a:pt x="605" y="1288"/>
                    </a:lnTo>
                    <a:lnTo>
                      <a:pt x="517" y="2392"/>
                    </a:lnTo>
                    <a:lnTo>
                      <a:pt x="512" y="2421"/>
                    </a:lnTo>
                    <a:lnTo>
                      <a:pt x="501" y="2446"/>
                    </a:lnTo>
                    <a:lnTo>
                      <a:pt x="487" y="2470"/>
                    </a:lnTo>
                    <a:lnTo>
                      <a:pt x="469" y="2490"/>
                    </a:lnTo>
                    <a:lnTo>
                      <a:pt x="448" y="2505"/>
                    </a:lnTo>
                    <a:lnTo>
                      <a:pt x="424" y="2518"/>
                    </a:lnTo>
                    <a:lnTo>
                      <a:pt x="396" y="2525"/>
                    </a:lnTo>
                    <a:lnTo>
                      <a:pt x="369" y="2528"/>
                    </a:lnTo>
                    <a:lnTo>
                      <a:pt x="363" y="2528"/>
                    </a:lnTo>
                    <a:lnTo>
                      <a:pt x="357" y="2528"/>
                    </a:lnTo>
                    <a:lnTo>
                      <a:pt x="327" y="2522"/>
                    </a:lnTo>
                    <a:lnTo>
                      <a:pt x="300" y="2512"/>
                    </a:lnTo>
                    <a:lnTo>
                      <a:pt x="276" y="2496"/>
                    </a:lnTo>
                    <a:lnTo>
                      <a:pt x="256" y="2476"/>
                    </a:lnTo>
                    <a:lnTo>
                      <a:pt x="239" y="2453"/>
                    </a:lnTo>
                    <a:lnTo>
                      <a:pt x="228" y="2427"/>
                    </a:lnTo>
                    <a:lnTo>
                      <a:pt x="221" y="2399"/>
                    </a:lnTo>
                    <a:lnTo>
                      <a:pt x="221" y="2368"/>
                    </a:lnTo>
                    <a:lnTo>
                      <a:pt x="260" y="1884"/>
                    </a:lnTo>
                    <a:lnTo>
                      <a:pt x="283" y="1857"/>
                    </a:lnTo>
                    <a:lnTo>
                      <a:pt x="306" y="1829"/>
                    </a:lnTo>
                    <a:lnTo>
                      <a:pt x="313" y="1822"/>
                    </a:lnTo>
                    <a:lnTo>
                      <a:pt x="318" y="1813"/>
                    </a:lnTo>
                    <a:lnTo>
                      <a:pt x="341" y="1780"/>
                    </a:lnTo>
                    <a:lnTo>
                      <a:pt x="362" y="1745"/>
                    </a:lnTo>
                    <a:lnTo>
                      <a:pt x="369" y="1731"/>
                    </a:lnTo>
                    <a:lnTo>
                      <a:pt x="387" y="1698"/>
                    </a:lnTo>
                    <a:lnTo>
                      <a:pt x="403" y="1662"/>
                    </a:lnTo>
                    <a:lnTo>
                      <a:pt x="413" y="1636"/>
                    </a:lnTo>
                    <a:lnTo>
                      <a:pt x="427" y="1598"/>
                    </a:lnTo>
                    <a:lnTo>
                      <a:pt x="438" y="1561"/>
                    </a:lnTo>
                    <a:lnTo>
                      <a:pt x="441" y="1548"/>
                    </a:lnTo>
                    <a:lnTo>
                      <a:pt x="450" y="1509"/>
                    </a:lnTo>
                    <a:lnTo>
                      <a:pt x="456" y="1470"/>
                    </a:lnTo>
                    <a:lnTo>
                      <a:pt x="458" y="1457"/>
                    </a:lnTo>
                    <a:lnTo>
                      <a:pt x="459" y="1446"/>
                    </a:lnTo>
                    <a:lnTo>
                      <a:pt x="463" y="1401"/>
                    </a:lnTo>
                    <a:lnTo>
                      <a:pt x="465" y="1355"/>
                    </a:lnTo>
                    <a:lnTo>
                      <a:pt x="463" y="1310"/>
                    </a:lnTo>
                    <a:lnTo>
                      <a:pt x="459" y="1265"/>
                    </a:lnTo>
                    <a:lnTo>
                      <a:pt x="456" y="1241"/>
                    </a:lnTo>
                    <a:lnTo>
                      <a:pt x="450" y="1202"/>
                    </a:lnTo>
                    <a:lnTo>
                      <a:pt x="441" y="1163"/>
                    </a:lnTo>
                    <a:lnTo>
                      <a:pt x="439" y="1156"/>
                    </a:lnTo>
                    <a:lnTo>
                      <a:pt x="438" y="1150"/>
                    </a:lnTo>
                    <a:lnTo>
                      <a:pt x="427" y="1111"/>
                    </a:lnTo>
                    <a:lnTo>
                      <a:pt x="413" y="1075"/>
                    </a:lnTo>
                    <a:lnTo>
                      <a:pt x="403" y="1049"/>
                    </a:lnTo>
                    <a:lnTo>
                      <a:pt x="387" y="1013"/>
                    </a:lnTo>
                    <a:lnTo>
                      <a:pt x="369" y="978"/>
                    </a:lnTo>
                    <a:lnTo>
                      <a:pt x="362" y="966"/>
                    </a:lnTo>
                    <a:lnTo>
                      <a:pt x="342" y="932"/>
                    </a:lnTo>
                    <a:lnTo>
                      <a:pt x="319" y="900"/>
                    </a:lnTo>
                    <a:lnTo>
                      <a:pt x="319" y="304"/>
                    </a:lnTo>
                    <a:lnTo>
                      <a:pt x="285" y="314"/>
                    </a:lnTo>
                    <a:lnTo>
                      <a:pt x="231" y="797"/>
                    </a:lnTo>
                    <a:lnTo>
                      <a:pt x="196" y="764"/>
                    </a:lnTo>
                    <a:lnTo>
                      <a:pt x="159" y="733"/>
                    </a:lnTo>
                    <a:lnTo>
                      <a:pt x="119" y="704"/>
                    </a:lnTo>
                    <a:lnTo>
                      <a:pt x="78" y="678"/>
                    </a:lnTo>
                    <a:lnTo>
                      <a:pt x="38" y="653"/>
                    </a:lnTo>
                    <a:lnTo>
                      <a:pt x="36" y="654"/>
                    </a:lnTo>
                    <a:lnTo>
                      <a:pt x="18" y="646"/>
                    </a:lnTo>
                    <a:lnTo>
                      <a:pt x="0" y="639"/>
                    </a:lnTo>
                    <a:lnTo>
                      <a:pt x="49" y="208"/>
                    </a:lnTo>
                    <a:lnTo>
                      <a:pt x="50" y="203"/>
                    </a:lnTo>
                    <a:lnTo>
                      <a:pt x="51" y="199"/>
                    </a:lnTo>
                    <a:lnTo>
                      <a:pt x="52" y="196"/>
                    </a:lnTo>
                    <a:lnTo>
                      <a:pt x="54" y="192"/>
                    </a:lnTo>
                    <a:lnTo>
                      <a:pt x="57" y="178"/>
                    </a:lnTo>
                    <a:lnTo>
                      <a:pt x="62" y="165"/>
                    </a:lnTo>
                    <a:lnTo>
                      <a:pt x="65" y="159"/>
                    </a:lnTo>
                    <a:lnTo>
                      <a:pt x="70" y="154"/>
                    </a:lnTo>
                    <a:lnTo>
                      <a:pt x="74" y="149"/>
                    </a:lnTo>
                    <a:lnTo>
                      <a:pt x="82" y="139"/>
                    </a:lnTo>
                    <a:lnTo>
                      <a:pt x="92" y="128"/>
                    </a:lnTo>
                    <a:lnTo>
                      <a:pt x="101" y="122"/>
                    </a:lnTo>
                    <a:lnTo>
                      <a:pt x="110" y="118"/>
                    </a:lnTo>
                    <a:lnTo>
                      <a:pt x="120" y="111"/>
                    </a:lnTo>
                    <a:lnTo>
                      <a:pt x="129" y="106"/>
                    </a:lnTo>
                    <a:lnTo>
                      <a:pt x="133" y="104"/>
                    </a:lnTo>
                    <a:lnTo>
                      <a:pt x="144" y="101"/>
                    </a:lnTo>
                    <a:lnTo>
                      <a:pt x="159" y="96"/>
                    </a:lnTo>
                    <a:lnTo>
                      <a:pt x="177" y="89"/>
                    </a:lnTo>
                    <a:lnTo>
                      <a:pt x="202" y="82"/>
                    </a:lnTo>
                    <a:lnTo>
                      <a:pt x="228" y="74"/>
                    </a:lnTo>
                    <a:lnTo>
                      <a:pt x="258" y="65"/>
                    </a:lnTo>
                    <a:lnTo>
                      <a:pt x="292" y="56"/>
                    </a:lnTo>
                    <a:lnTo>
                      <a:pt x="327" y="47"/>
                    </a:lnTo>
                    <a:lnTo>
                      <a:pt x="365" y="38"/>
                    </a:lnTo>
                    <a:lnTo>
                      <a:pt x="405" y="30"/>
                    </a:lnTo>
                    <a:lnTo>
                      <a:pt x="446" y="21"/>
                    </a:lnTo>
                    <a:lnTo>
                      <a:pt x="489" y="14"/>
                    </a:lnTo>
                    <a:lnTo>
                      <a:pt x="531" y="9"/>
                    </a:lnTo>
                    <a:lnTo>
                      <a:pt x="574" y="3"/>
                    </a:lnTo>
                    <a:lnTo>
                      <a:pt x="6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50" name="Freeform 32">
                <a:extLst>
                  <a:ext uri="{FF2B5EF4-FFF2-40B4-BE49-F238E27FC236}">
                    <a16:creationId xmlns:a16="http://schemas.microsoft.com/office/drawing/2014/main" id="{CE2E2ABD-5961-5BA1-CE53-C302C18B13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" y="760"/>
                <a:ext cx="78" cy="117"/>
              </a:xfrm>
              <a:custGeom>
                <a:avLst/>
                <a:gdLst>
                  <a:gd name="T0" fmla="*/ 608 w 933"/>
                  <a:gd name="T1" fmla="*/ 0 h 1397"/>
                  <a:gd name="T2" fmla="*/ 933 w 933"/>
                  <a:gd name="T3" fmla="*/ 202 h 1397"/>
                  <a:gd name="T4" fmla="*/ 608 w 933"/>
                  <a:gd name="T5" fmla="*/ 405 h 1397"/>
                  <a:gd name="T6" fmla="*/ 608 w 933"/>
                  <a:gd name="T7" fmla="*/ 290 h 1397"/>
                  <a:gd name="T8" fmla="*/ 556 w 933"/>
                  <a:gd name="T9" fmla="*/ 302 h 1397"/>
                  <a:gd name="T10" fmla="*/ 505 w 933"/>
                  <a:gd name="T11" fmla="*/ 317 h 1397"/>
                  <a:gd name="T12" fmla="*/ 455 w 933"/>
                  <a:gd name="T13" fmla="*/ 339 h 1397"/>
                  <a:gd name="T14" fmla="*/ 409 w 933"/>
                  <a:gd name="T15" fmla="*/ 364 h 1397"/>
                  <a:gd name="T16" fmla="*/ 366 w 933"/>
                  <a:gd name="T17" fmla="*/ 395 h 1397"/>
                  <a:gd name="T18" fmla="*/ 328 w 933"/>
                  <a:gd name="T19" fmla="*/ 429 h 1397"/>
                  <a:gd name="T20" fmla="*/ 291 w 933"/>
                  <a:gd name="T21" fmla="*/ 467 h 1397"/>
                  <a:gd name="T22" fmla="*/ 258 w 933"/>
                  <a:gd name="T23" fmla="*/ 508 h 1397"/>
                  <a:gd name="T24" fmla="*/ 230 w 933"/>
                  <a:gd name="T25" fmla="*/ 552 h 1397"/>
                  <a:gd name="T26" fmla="*/ 207 w 933"/>
                  <a:gd name="T27" fmla="*/ 599 h 1397"/>
                  <a:gd name="T28" fmla="*/ 188 w 933"/>
                  <a:gd name="T29" fmla="*/ 649 h 1397"/>
                  <a:gd name="T30" fmla="*/ 174 w 933"/>
                  <a:gd name="T31" fmla="*/ 701 h 1397"/>
                  <a:gd name="T32" fmla="*/ 165 w 933"/>
                  <a:gd name="T33" fmla="*/ 755 h 1397"/>
                  <a:gd name="T34" fmla="*/ 162 w 933"/>
                  <a:gd name="T35" fmla="*/ 810 h 1397"/>
                  <a:gd name="T36" fmla="*/ 165 w 933"/>
                  <a:gd name="T37" fmla="*/ 869 h 1397"/>
                  <a:gd name="T38" fmla="*/ 176 w 933"/>
                  <a:gd name="T39" fmla="*/ 927 h 1397"/>
                  <a:gd name="T40" fmla="*/ 190 w 933"/>
                  <a:gd name="T41" fmla="*/ 981 h 1397"/>
                  <a:gd name="T42" fmla="*/ 212 w 933"/>
                  <a:gd name="T43" fmla="*/ 1034 h 1397"/>
                  <a:gd name="T44" fmla="*/ 239 w 933"/>
                  <a:gd name="T45" fmla="*/ 1083 h 1397"/>
                  <a:gd name="T46" fmla="*/ 270 w 933"/>
                  <a:gd name="T47" fmla="*/ 1129 h 1397"/>
                  <a:gd name="T48" fmla="*/ 306 w 933"/>
                  <a:gd name="T49" fmla="*/ 1171 h 1397"/>
                  <a:gd name="T50" fmla="*/ 345 w 933"/>
                  <a:gd name="T51" fmla="*/ 1209 h 1397"/>
                  <a:gd name="T52" fmla="*/ 389 w 933"/>
                  <a:gd name="T53" fmla="*/ 1244 h 1397"/>
                  <a:gd name="T54" fmla="*/ 436 w 933"/>
                  <a:gd name="T55" fmla="*/ 1273 h 1397"/>
                  <a:gd name="T56" fmla="*/ 488 w 933"/>
                  <a:gd name="T57" fmla="*/ 1297 h 1397"/>
                  <a:gd name="T58" fmla="*/ 329 w 933"/>
                  <a:gd name="T59" fmla="*/ 1397 h 1397"/>
                  <a:gd name="T60" fmla="*/ 276 w 933"/>
                  <a:gd name="T61" fmla="*/ 1361 h 1397"/>
                  <a:gd name="T62" fmla="*/ 228 w 933"/>
                  <a:gd name="T63" fmla="*/ 1322 h 1397"/>
                  <a:gd name="T64" fmla="*/ 183 w 933"/>
                  <a:gd name="T65" fmla="*/ 1278 h 1397"/>
                  <a:gd name="T66" fmla="*/ 142 w 933"/>
                  <a:gd name="T67" fmla="*/ 1229 h 1397"/>
                  <a:gd name="T68" fmla="*/ 107 w 933"/>
                  <a:gd name="T69" fmla="*/ 1178 h 1397"/>
                  <a:gd name="T70" fmla="*/ 75 w 933"/>
                  <a:gd name="T71" fmla="*/ 1124 h 1397"/>
                  <a:gd name="T72" fmla="*/ 49 w 933"/>
                  <a:gd name="T73" fmla="*/ 1065 h 1397"/>
                  <a:gd name="T74" fmla="*/ 28 w 933"/>
                  <a:gd name="T75" fmla="*/ 1005 h 1397"/>
                  <a:gd name="T76" fmla="*/ 12 w 933"/>
                  <a:gd name="T77" fmla="*/ 942 h 1397"/>
                  <a:gd name="T78" fmla="*/ 3 w 933"/>
                  <a:gd name="T79" fmla="*/ 878 h 1397"/>
                  <a:gd name="T80" fmla="*/ 0 w 933"/>
                  <a:gd name="T81" fmla="*/ 810 h 1397"/>
                  <a:gd name="T82" fmla="*/ 3 w 933"/>
                  <a:gd name="T83" fmla="*/ 746 h 1397"/>
                  <a:gd name="T84" fmla="*/ 12 w 933"/>
                  <a:gd name="T85" fmla="*/ 682 h 1397"/>
                  <a:gd name="T86" fmla="*/ 27 w 933"/>
                  <a:gd name="T87" fmla="*/ 620 h 1397"/>
                  <a:gd name="T88" fmla="*/ 47 w 933"/>
                  <a:gd name="T89" fmla="*/ 560 h 1397"/>
                  <a:gd name="T90" fmla="*/ 72 w 933"/>
                  <a:gd name="T91" fmla="*/ 504 h 1397"/>
                  <a:gd name="T92" fmla="*/ 102 w 933"/>
                  <a:gd name="T93" fmla="*/ 450 h 1397"/>
                  <a:gd name="T94" fmla="*/ 137 w 933"/>
                  <a:gd name="T95" fmla="*/ 399 h 1397"/>
                  <a:gd name="T96" fmla="*/ 176 w 933"/>
                  <a:gd name="T97" fmla="*/ 352 h 1397"/>
                  <a:gd name="T98" fmla="*/ 219 w 933"/>
                  <a:gd name="T99" fmla="*/ 308 h 1397"/>
                  <a:gd name="T100" fmla="*/ 266 w 933"/>
                  <a:gd name="T101" fmla="*/ 268 h 1397"/>
                  <a:gd name="T102" fmla="*/ 316 w 933"/>
                  <a:gd name="T103" fmla="*/ 232 h 1397"/>
                  <a:gd name="T104" fmla="*/ 369 w 933"/>
                  <a:gd name="T105" fmla="*/ 201 h 1397"/>
                  <a:gd name="T106" fmla="*/ 425 w 933"/>
                  <a:gd name="T107" fmla="*/ 174 h 1397"/>
                  <a:gd name="T108" fmla="*/ 485 w 933"/>
                  <a:gd name="T109" fmla="*/ 153 h 1397"/>
                  <a:gd name="T110" fmla="*/ 545 w 933"/>
                  <a:gd name="T111" fmla="*/ 137 h 1397"/>
                  <a:gd name="T112" fmla="*/ 608 w 933"/>
                  <a:gd name="T113" fmla="*/ 127 h 1397"/>
                  <a:gd name="T114" fmla="*/ 608 w 933"/>
                  <a:gd name="T115" fmla="*/ 0 h 1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33" h="1397">
                    <a:moveTo>
                      <a:pt x="608" y="0"/>
                    </a:moveTo>
                    <a:lnTo>
                      <a:pt x="933" y="202"/>
                    </a:lnTo>
                    <a:lnTo>
                      <a:pt x="608" y="405"/>
                    </a:lnTo>
                    <a:lnTo>
                      <a:pt x="608" y="290"/>
                    </a:lnTo>
                    <a:lnTo>
                      <a:pt x="556" y="302"/>
                    </a:lnTo>
                    <a:lnTo>
                      <a:pt x="505" y="317"/>
                    </a:lnTo>
                    <a:lnTo>
                      <a:pt x="455" y="339"/>
                    </a:lnTo>
                    <a:lnTo>
                      <a:pt x="409" y="364"/>
                    </a:lnTo>
                    <a:lnTo>
                      <a:pt x="366" y="395"/>
                    </a:lnTo>
                    <a:lnTo>
                      <a:pt x="328" y="429"/>
                    </a:lnTo>
                    <a:lnTo>
                      <a:pt x="291" y="467"/>
                    </a:lnTo>
                    <a:lnTo>
                      <a:pt x="258" y="508"/>
                    </a:lnTo>
                    <a:lnTo>
                      <a:pt x="230" y="552"/>
                    </a:lnTo>
                    <a:lnTo>
                      <a:pt x="207" y="599"/>
                    </a:lnTo>
                    <a:lnTo>
                      <a:pt x="188" y="649"/>
                    </a:lnTo>
                    <a:lnTo>
                      <a:pt x="174" y="701"/>
                    </a:lnTo>
                    <a:lnTo>
                      <a:pt x="165" y="755"/>
                    </a:lnTo>
                    <a:lnTo>
                      <a:pt x="162" y="810"/>
                    </a:lnTo>
                    <a:lnTo>
                      <a:pt x="165" y="869"/>
                    </a:lnTo>
                    <a:lnTo>
                      <a:pt x="176" y="927"/>
                    </a:lnTo>
                    <a:lnTo>
                      <a:pt x="190" y="981"/>
                    </a:lnTo>
                    <a:lnTo>
                      <a:pt x="212" y="1034"/>
                    </a:lnTo>
                    <a:lnTo>
                      <a:pt x="239" y="1083"/>
                    </a:lnTo>
                    <a:lnTo>
                      <a:pt x="270" y="1129"/>
                    </a:lnTo>
                    <a:lnTo>
                      <a:pt x="306" y="1171"/>
                    </a:lnTo>
                    <a:lnTo>
                      <a:pt x="345" y="1209"/>
                    </a:lnTo>
                    <a:lnTo>
                      <a:pt x="389" y="1244"/>
                    </a:lnTo>
                    <a:lnTo>
                      <a:pt x="436" y="1273"/>
                    </a:lnTo>
                    <a:lnTo>
                      <a:pt x="488" y="1297"/>
                    </a:lnTo>
                    <a:lnTo>
                      <a:pt x="329" y="1397"/>
                    </a:lnTo>
                    <a:lnTo>
                      <a:pt x="276" y="1361"/>
                    </a:lnTo>
                    <a:lnTo>
                      <a:pt x="228" y="1322"/>
                    </a:lnTo>
                    <a:lnTo>
                      <a:pt x="183" y="1278"/>
                    </a:lnTo>
                    <a:lnTo>
                      <a:pt x="142" y="1229"/>
                    </a:lnTo>
                    <a:lnTo>
                      <a:pt x="107" y="1178"/>
                    </a:lnTo>
                    <a:lnTo>
                      <a:pt x="75" y="1124"/>
                    </a:lnTo>
                    <a:lnTo>
                      <a:pt x="49" y="1065"/>
                    </a:lnTo>
                    <a:lnTo>
                      <a:pt x="28" y="1005"/>
                    </a:lnTo>
                    <a:lnTo>
                      <a:pt x="12" y="942"/>
                    </a:lnTo>
                    <a:lnTo>
                      <a:pt x="3" y="878"/>
                    </a:lnTo>
                    <a:lnTo>
                      <a:pt x="0" y="810"/>
                    </a:lnTo>
                    <a:lnTo>
                      <a:pt x="3" y="746"/>
                    </a:lnTo>
                    <a:lnTo>
                      <a:pt x="12" y="682"/>
                    </a:lnTo>
                    <a:lnTo>
                      <a:pt x="27" y="620"/>
                    </a:lnTo>
                    <a:lnTo>
                      <a:pt x="47" y="560"/>
                    </a:lnTo>
                    <a:lnTo>
                      <a:pt x="72" y="504"/>
                    </a:lnTo>
                    <a:lnTo>
                      <a:pt x="102" y="450"/>
                    </a:lnTo>
                    <a:lnTo>
                      <a:pt x="137" y="399"/>
                    </a:lnTo>
                    <a:lnTo>
                      <a:pt x="176" y="352"/>
                    </a:lnTo>
                    <a:lnTo>
                      <a:pt x="219" y="308"/>
                    </a:lnTo>
                    <a:lnTo>
                      <a:pt x="266" y="268"/>
                    </a:lnTo>
                    <a:lnTo>
                      <a:pt x="316" y="232"/>
                    </a:lnTo>
                    <a:lnTo>
                      <a:pt x="369" y="201"/>
                    </a:lnTo>
                    <a:lnTo>
                      <a:pt x="425" y="174"/>
                    </a:lnTo>
                    <a:lnTo>
                      <a:pt x="485" y="153"/>
                    </a:lnTo>
                    <a:lnTo>
                      <a:pt x="545" y="137"/>
                    </a:lnTo>
                    <a:lnTo>
                      <a:pt x="608" y="127"/>
                    </a:lnTo>
                    <a:lnTo>
                      <a:pt x="60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51" name="Freeform 33">
                <a:extLst>
                  <a:ext uri="{FF2B5EF4-FFF2-40B4-BE49-F238E27FC236}">
                    <a16:creationId xmlns:a16="http://schemas.microsoft.com/office/drawing/2014/main" id="{2BCCAAEF-E214-84B4-F9FC-BA842F131E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" y="779"/>
                <a:ext cx="77" cy="117"/>
              </a:xfrm>
              <a:custGeom>
                <a:avLst/>
                <a:gdLst>
                  <a:gd name="T0" fmla="*/ 604 w 932"/>
                  <a:gd name="T1" fmla="*/ 0 h 1396"/>
                  <a:gd name="T2" fmla="*/ 657 w 932"/>
                  <a:gd name="T3" fmla="*/ 35 h 1396"/>
                  <a:gd name="T4" fmla="*/ 705 w 932"/>
                  <a:gd name="T5" fmla="*/ 74 h 1396"/>
                  <a:gd name="T6" fmla="*/ 749 w 932"/>
                  <a:gd name="T7" fmla="*/ 118 h 1396"/>
                  <a:gd name="T8" fmla="*/ 790 w 932"/>
                  <a:gd name="T9" fmla="*/ 167 h 1396"/>
                  <a:gd name="T10" fmla="*/ 826 w 932"/>
                  <a:gd name="T11" fmla="*/ 218 h 1396"/>
                  <a:gd name="T12" fmla="*/ 857 w 932"/>
                  <a:gd name="T13" fmla="*/ 272 h 1396"/>
                  <a:gd name="T14" fmla="*/ 884 w 932"/>
                  <a:gd name="T15" fmla="*/ 331 h 1396"/>
                  <a:gd name="T16" fmla="*/ 905 w 932"/>
                  <a:gd name="T17" fmla="*/ 391 h 1396"/>
                  <a:gd name="T18" fmla="*/ 919 w 932"/>
                  <a:gd name="T19" fmla="*/ 454 h 1396"/>
                  <a:gd name="T20" fmla="*/ 929 w 932"/>
                  <a:gd name="T21" fmla="*/ 518 h 1396"/>
                  <a:gd name="T22" fmla="*/ 932 w 932"/>
                  <a:gd name="T23" fmla="*/ 585 h 1396"/>
                  <a:gd name="T24" fmla="*/ 929 w 932"/>
                  <a:gd name="T25" fmla="*/ 650 h 1396"/>
                  <a:gd name="T26" fmla="*/ 920 w 932"/>
                  <a:gd name="T27" fmla="*/ 714 h 1396"/>
                  <a:gd name="T28" fmla="*/ 906 w 932"/>
                  <a:gd name="T29" fmla="*/ 776 h 1396"/>
                  <a:gd name="T30" fmla="*/ 886 w 932"/>
                  <a:gd name="T31" fmla="*/ 836 h 1396"/>
                  <a:gd name="T32" fmla="*/ 861 w 932"/>
                  <a:gd name="T33" fmla="*/ 892 h 1396"/>
                  <a:gd name="T34" fmla="*/ 830 w 932"/>
                  <a:gd name="T35" fmla="*/ 947 h 1396"/>
                  <a:gd name="T36" fmla="*/ 796 w 932"/>
                  <a:gd name="T37" fmla="*/ 997 h 1396"/>
                  <a:gd name="T38" fmla="*/ 757 w 932"/>
                  <a:gd name="T39" fmla="*/ 1044 h 1396"/>
                  <a:gd name="T40" fmla="*/ 714 w 932"/>
                  <a:gd name="T41" fmla="*/ 1088 h 1396"/>
                  <a:gd name="T42" fmla="*/ 667 w 932"/>
                  <a:gd name="T43" fmla="*/ 1128 h 1396"/>
                  <a:gd name="T44" fmla="*/ 617 w 932"/>
                  <a:gd name="T45" fmla="*/ 1164 h 1396"/>
                  <a:gd name="T46" fmla="*/ 563 w 932"/>
                  <a:gd name="T47" fmla="*/ 1195 h 1396"/>
                  <a:gd name="T48" fmla="*/ 508 w 932"/>
                  <a:gd name="T49" fmla="*/ 1221 h 1396"/>
                  <a:gd name="T50" fmla="*/ 449 w 932"/>
                  <a:gd name="T51" fmla="*/ 1243 h 1396"/>
                  <a:gd name="T52" fmla="*/ 387 w 932"/>
                  <a:gd name="T53" fmla="*/ 1259 h 1396"/>
                  <a:gd name="T54" fmla="*/ 325 w 932"/>
                  <a:gd name="T55" fmla="*/ 1269 h 1396"/>
                  <a:gd name="T56" fmla="*/ 325 w 932"/>
                  <a:gd name="T57" fmla="*/ 1396 h 1396"/>
                  <a:gd name="T58" fmla="*/ 0 w 932"/>
                  <a:gd name="T59" fmla="*/ 1194 h 1396"/>
                  <a:gd name="T60" fmla="*/ 325 w 932"/>
                  <a:gd name="T61" fmla="*/ 991 h 1396"/>
                  <a:gd name="T62" fmla="*/ 325 w 932"/>
                  <a:gd name="T63" fmla="*/ 1106 h 1396"/>
                  <a:gd name="T64" fmla="*/ 378 w 932"/>
                  <a:gd name="T65" fmla="*/ 1094 h 1396"/>
                  <a:gd name="T66" fmla="*/ 428 w 932"/>
                  <a:gd name="T67" fmla="*/ 1079 h 1396"/>
                  <a:gd name="T68" fmla="*/ 477 w 932"/>
                  <a:gd name="T69" fmla="*/ 1057 h 1396"/>
                  <a:gd name="T70" fmla="*/ 524 w 932"/>
                  <a:gd name="T71" fmla="*/ 1032 h 1396"/>
                  <a:gd name="T72" fmla="*/ 566 w 932"/>
                  <a:gd name="T73" fmla="*/ 1001 h 1396"/>
                  <a:gd name="T74" fmla="*/ 606 w 932"/>
                  <a:gd name="T75" fmla="*/ 968 h 1396"/>
                  <a:gd name="T76" fmla="*/ 642 w 932"/>
                  <a:gd name="T77" fmla="*/ 930 h 1396"/>
                  <a:gd name="T78" fmla="*/ 674 w 932"/>
                  <a:gd name="T79" fmla="*/ 888 h 1396"/>
                  <a:gd name="T80" fmla="*/ 703 w 932"/>
                  <a:gd name="T81" fmla="*/ 844 h 1396"/>
                  <a:gd name="T82" fmla="*/ 726 w 932"/>
                  <a:gd name="T83" fmla="*/ 797 h 1396"/>
                  <a:gd name="T84" fmla="*/ 745 w 932"/>
                  <a:gd name="T85" fmla="*/ 747 h 1396"/>
                  <a:gd name="T86" fmla="*/ 759 w 932"/>
                  <a:gd name="T87" fmla="*/ 695 h 1396"/>
                  <a:gd name="T88" fmla="*/ 768 w 932"/>
                  <a:gd name="T89" fmla="*/ 641 h 1396"/>
                  <a:gd name="T90" fmla="*/ 771 w 932"/>
                  <a:gd name="T91" fmla="*/ 585 h 1396"/>
                  <a:gd name="T92" fmla="*/ 768 w 932"/>
                  <a:gd name="T93" fmla="*/ 527 h 1396"/>
                  <a:gd name="T94" fmla="*/ 757 w 932"/>
                  <a:gd name="T95" fmla="*/ 469 h 1396"/>
                  <a:gd name="T96" fmla="*/ 742 w 932"/>
                  <a:gd name="T97" fmla="*/ 415 h 1396"/>
                  <a:gd name="T98" fmla="*/ 720 w 932"/>
                  <a:gd name="T99" fmla="*/ 362 h 1396"/>
                  <a:gd name="T100" fmla="*/ 694 w 932"/>
                  <a:gd name="T101" fmla="*/ 313 h 1396"/>
                  <a:gd name="T102" fmla="*/ 663 w 932"/>
                  <a:gd name="T103" fmla="*/ 267 h 1396"/>
                  <a:gd name="T104" fmla="*/ 627 w 932"/>
                  <a:gd name="T105" fmla="*/ 225 h 1396"/>
                  <a:gd name="T106" fmla="*/ 587 w 932"/>
                  <a:gd name="T107" fmla="*/ 186 h 1396"/>
                  <a:gd name="T108" fmla="*/ 543 w 932"/>
                  <a:gd name="T109" fmla="*/ 153 h 1396"/>
                  <a:gd name="T110" fmla="*/ 496 w 932"/>
                  <a:gd name="T111" fmla="*/ 124 h 1396"/>
                  <a:gd name="T112" fmla="*/ 445 w 932"/>
                  <a:gd name="T113" fmla="*/ 98 h 1396"/>
                  <a:gd name="T114" fmla="*/ 604 w 932"/>
                  <a:gd name="T115" fmla="*/ 0 h 1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32" h="1396">
                    <a:moveTo>
                      <a:pt x="604" y="0"/>
                    </a:moveTo>
                    <a:lnTo>
                      <a:pt x="657" y="35"/>
                    </a:lnTo>
                    <a:lnTo>
                      <a:pt x="705" y="74"/>
                    </a:lnTo>
                    <a:lnTo>
                      <a:pt x="749" y="118"/>
                    </a:lnTo>
                    <a:lnTo>
                      <a:pt x="790" y="167"/>
                    </a:lnTo>
                    <a:lnTo>
                      <a:pt x="826" y="218"/>
                    </a:lnTo>
                    <a:lnTo>
                      <a:pt x="857" y="272"/>
                    </a:lnTo>
                    <a:lnTo>
                      <a:pt x="884" y="331"/>
                    </a:lnTo>
                    <a:lnTo>
                      <a:pt x="905" y="391"/>
                    </a:lnTo>
                    <a:lnTo>
                      <a:pt x="919" y="454"/>
                    </a:lnTo>
                    <a:lnTo>
                      <a:pt x="929" y="518"/>
                    </a:lnTo>
                    <a:lnTo>
                      <a:pt x="932" y="585"/>
                    </a:lnTo>
                    <a:lnTo>
                      <a:pt x="929" y="650"/>
                    </a:lnTo>
                    <a:lnTo>
                      <a:pt x="920" y="714"/>
                    </a:lnTo>
                    <a:lnTo>
                      <a:pt x="906" y="776"/>
                    </a:lnTo>
                    <a:lnTo>
                      <a:pt x="886" y="836"/>
                    </a:lnTo>
                    <a:lnTo>
                      <a:pt x="861" y="892"/>
                    </a:lnTo>
                    <a:lnTo>
                      <a:pt x="830" y="947"/>
                    </a:lnTo>
                    <a:lnTo>
                      <a:pt x="796" y="997"/>
                    </a:lnTo>
                    <a:lnTo>
                      <a:pt x="757" y="1044"/>
                    </a:lnTo>
                    <a:lnTo>
                      <a:pt x="714" y="1088"/>
                    </a:lnTo>
                    <a:lnTo>
                      <a:pt x="667" y="1128"/>
                    </a:lnTo>
                    <a:lnTo>
                      <a:pt x="617" y="1164"/>
                    </a:lnTo>
                    <a:lnTo>
                      <a:pt x="563" y="1195"/>
                    </a:lnTo>
                    <a:lnTo>
                      <a:pt x="508" y="1221"/>
                    </a:lnTo>
                    <a:lnTo>
                      <a:pt x="449" y="1243"/>
                    </a:lnTo>
                    <a:lnTo>
                      <a:pt x="387" y="1259"/>
                    </a:lnTo>
                    <a:lnTo>
                      <a:pt x="325" y="1269"/>
                    </a:lnTo>
                    <a:lnTo>
                      <a:pt x="325" y="1396"/>
                    </a:lnTo>
                    <a:lnTo>
                      <a:pt x="0" y="1194"/>
                    </a:lnTo>
                    <a:lnTo>
                      <a:pt x="325" y="991"/>
                    </a:lnTo>
                    <a:lnTo>
                      <a:pt x="325" y="1106"/>
                    </a:lnTo>
                    <a:lnTo>
                      <a:pt x="378" y="1094"/>
                    </a:lnTo>
                    <a:lnTo>
                      <a:pt x="428" y="1079"/>
                    </a:lnTo>
                    <a:lnTo>
                      <a:pt x="477" y="1057"/>
                    </a:lnTo>
                    <a:lnTo>
                      <a:pt x="524" y="1032"/>
                    </a:lnTo>
                    <a:lnTo>
                      <a:pt x="566" y="1001"/>
                    </a:lnTo>
                    <a:lnTo>
                      <a:pt x="606" y="968"/>
                    </a:lnTo>
                    <a:lnTo>
                      <a:pt x="642" y="930"/>
                    </a:lnTo>
                    <a:lnTo>
                      <a:pt x="674" y="888"/>
                    </a:lnTo>
                    <a:lnTo>
                      <a:pt x="703" y="844"/>
                    </a:lnTo>
                    <a:lnTo>
                      <a:pt x="726" y="797"/>
                    </a:lnTo>
                    <a:lnTo>
                      <a:pt x="745" y="747"/>
                    </a:lnTo>
                    <a:lnTo>
                      <a:pt x="759" y="695"/>
                    </a:lnTo>
                    <a:lnTo>
                      <a:pt x="768" y="641"/>
                    </a:lnTo>
                    <a:lnTo>
                      <a:pt x="771" y="585"/>
                    </a:lnTo>
                    <a:lnTo>
                      <a:pt x="768" y="527"/>
                    </a:lnTo>
                    <a:lnTo>
                      <a:pt x="757" y="469"/>
                    </a:lnTo>
                    <a:lnTo>
                      <a:pt x="742" y="415"/>
                    </a:lnTo>
                    <a:lnTo>
                      <a:pt x="720" y="362"/>
                    </a:lnTo>
                    <a:lnTo>
                      <a:pt x="694" y="313"/>
                    </a:lnTo>
                    <a:lnTo>
                      <a:pt x="663" y="267"/>
                    </a:lnTo>
                    <a:lnTo>
                      <a:pt x="627" y="225"/>
                    </a:lnTo>
                    <a:lnTo>
                      <a:pt x="587" y="186"/>
                    </a:lnTo>
                    <a:lnTo>
                      <a:pt x="543" y="153"/>
                    </a:lnTo>
                    <a:lnTo>
                      <a:pt x="496" y="124"/>
                    </a:lnTo>
                    <a:lnTo>
                      <a:pt x="445" y="98"/>
                    </a:lnTo>
                    <a:lnTo>
                      <a:pt x="60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12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799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</p:grpSp>
      <p:sp>
        <p:nvSpPr>
          <p:cNvPr id="52" name="Rectangle 16">
            <a:extLst>
              <a:ext uri="{FF2B5EF4-FFF2-40B4-BE49-F238E27FC236}">
                <a16:creationId xmlns:a16="http://schemas.microsoft.com/office/drawing/2014/main" id="{E30D5C17-E821-FB4E-BC45-6B75D085A13B}"/>
              </a:ext>
            </a:extLst>
          </p:cNvPr>
          <p:cNvSpPr/>
          <p:nvPr/>
        </p:nvSpPr>
        <p:spPr>
          <a:xfrm>
            <a:off x="1203110" y="5715474"/>
            <a:ext cx="33699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126" latinLnBrk="0"/>
            <a:r>
              <a:rPr lang="ko-KR" altLang="en-US" sz="1600" b="1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완성품 등 결과물</a:t>
            </a:r>
            <a:endParaRPr lang="en-US" sz="1600" b="1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화살표: 오른쪽 52">
            <a:extLst>
              <a:ext uri="{FF2B5EF4-FFF2-40B4-BE49-F238E27FC236}">
                <a16:creationId xmlns:a16="http://schemas.microsoft.com/office/drawing/2014/main" id="{1BA232A3-48C2-EE9D-9127-11709FD057AE}"/>
              </a:ext>
            </a:extLst>
          </p:cNvPr>
          <p:cNvSpPr/>
          <p:nvPr/>
        </p:nvSpPr>
        <p:spPr>
          <a:xfrm>
            <a:off x="5049849" y="4426117"/>
            <a:ext cx="853820" cy="660439"/>
          </a:xfrm>
          <a:prstGeom prst="rightArrow">
            <a:avLst>
              <a:gd name="adj1" fmla="val 62879"/>
              <a:gd name="adj2" fmla="val 29927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모두</a:t>
            </a:r>
            <a:endParaRPr lang="en-US" altLang="ko-KR" sz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sz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충족</a:t>
            </a:r>
          </a:p>
        </p:txBody>
      </p:sp>
      <p:sp>
        <p:nvSpPr>
          <p:cNvPr id="54" name="Round Diagonal Corner Rectangle 4">
            <a:extLst>
              <a:ext uri="{FF2B5EF4-FFF2-40B4-BE49-F238E27FC236}">
                <a16:creationId xmlns:a16="http://schemas.microsoft.com/office/drawing/2014/main" id="{357F4DD6-6372-4612-B2D8-2C86F4465085}"/>
              </a:ext>
            </a:extLst>
          </p:cNvPr>
          <p:cNvSpPr/>
          <p:nvPr/>
        </p:nvSpPr>
        <p:spPr>
          <a:xfrm flipH="1">
            <a:off x="1465742" y="2913963"/>
            <a:ext cx="2544550" cy="314676"/>
          </a:xfrm>
          <a:prstGeom prst="round2DiagRect">
            <a:avLst>
              <a:gd name="adj1" fmla="val 50000"/>
              <a:gd name="adj2" fmla="val 50000"/>
            </a:avLst>
          </a:prstGeom>
          <a:solidFill>
            <a:schemeClr val="tx1">
              <a:lumMod val="65000"/>
              <a:lumOff val="35000"/>
            </a:schemeClr>
          </a:solidFill>
          <a:ln w="6350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52000" rIns="0" bIns="52000" rtlCol="0" anchor="ctr"/>
          <a:lstStyle/>
          <a:p>
            <a:pPr algn="ctr" defTabSz="1320364"/>
            <a:r>
              <a:rPr lang="ko-KR" altLang="en-US" sz="1200" b="1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이수요건</a:t>
            </a:r>
            <a:endParaRPr lang="en-US" altLang="ko-KR" sz="1200" b="1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5" name="Round Diagonal Corner Rectangle 4">
            <a:extLst>
              <a:ext uri="{FF2B5EF4-FFF2-40B4-BE49-F238E27FC236}">
                <a16:creationId xmlns:a16="http://schemas.microsoft.com/office/drawing/2014/main" id="{BF7A0B0A-8560-4E92-C797-3E5B88409C7A}"/>
              </a:ext>
            </a:extLst>
          </p:cNvPr>
          <p:cNvSpPr/>
          <p:nvPr/>
        </p:nvSpPr>
        <p:spPr>
          <a:xfrm flipH="1">
            <a:off x="6387115" y="3374172"/>
            <a:ext cx="2544550" cy="314676"/>
          </a:xfrm>
          <a:prstGeom prst="round2DiagRect">
            <a:avLst>
              <a:gd name="adj1" fmla="val 50000"/>
              <a:gd name="adj2" fmla="val 50000"/>
            </a:avLst>
          </a:prstGeom>
          <a:solidFill>
            <a:schemeClr val="tx1">
              <a:lumMod val="65000"/>
              <a:lumOff val="35000"/>
            </a:schemeClr>
          </a:solidFill>
          <a:ln w="6350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52000" rIns="0" bIns="52000" rtlCol="0" anchor="ctr"/>
          <a:lstStyle/>
          <a:p>
            <a:pPr algn="ctr" defTabSz="1320364"/>
            <a:r>
              <a:rPr lang="ko-KR" altLang="en-US" sz="1200" b="1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대학 공시관리</a:t>
            </a:r>
            <a:endParaRPr lang="en-US" altLang="ko-KR" sz="1200" b="1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B3A525EE-8003-45FA-BF9C-21BBFC44F833}"/>
              </a:ext>
            </a:extLst>
          </p:cNvPr>
          <p:cNvSpPr/>
          <p:nvPr/>
        </p:nvSpPr>
        <p:spPr>
          <a:xfrm>
            <a:off x="436899" y="251298"/>
            <a:ext cx="1621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3273" hangingPunct="0">
              <a:buSzPct val="100000"/>
            </a:pPr>
            <a:r>
              <a:rPr lang="en-US" altLang="ko-KR" sz="1200" b="1" spc="-82"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004D86"/>
                    </a:gs>
                  </a:gsLst>
                  <a:lin ang="5400000" scaled="0"/>
                </a:gradFill>
                <a:latin typeface="맑은 고딕" panose="020F0502020204030204"/>
                <a:ea typeface="맑은 고딕" panose="020B0503020000020004" pitchFamily="50" charset="-127"/>
              </a:rPr>
              <a:t>ORIENTATION</a:t>
            </a:r>
            <a:endParaRPr lang="ko-KR" altLang="en-US" sz="1200" b="1" spc="-82" dirty="0"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004D86"/>
                  </a:gs>
                </a:gsLst>
                <a:lin ang="5400000" scaled="0"/>
              </a:gradFill>
              <a:latin typeface="맑은 고딕" panose="020F0502020204030204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4259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0010B81-F5F1-4B8E-8FBA-D7B56DAE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4078" latinLnBrk="1"/>
            <a:fld id="{562B59FD-5101-4269-9F0E-E2CB88AD9B71}" type="slidenum">
              <a:rPr lang="ko-KR" altLang="en-US" sz="1662" smtClean="0">
                <a:solidFill>
                  <a:prstClr val="white">
                    <a:lumMod val="50000"/>
                  </a:prstClr>
                </a:solidFill>
              </a:rPr>
              <a:pPr defTabSz="844078" latinLnBrk="1"/>
              <a:t>11</a:t>
            </a:fld>
            <a:endParaRPr lang="ko-KR" altLang="en-US" sz="1662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EC1526-C6CD-9C8C-1BB6-6E806D97C8AA}"/>
              </a:ext>
            </a:extLst>
          </p:cNvPr>
          <p:cNvSpPr txBox="1"/>
          <p:nvPr/>
        </p:nvSpPr>
        <p:spPr>
          <a:xfrm>
            <a:off x="436899" y="520496"/>
            <a:ext cx="835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What is Capstone design?</a:t>
            </a:r>
            <a:endParaRPr lang="ko-KR" alt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25E7A41-D206-0EF4-F643-7C053F133DC4}"/>
              </a:ext>
            </a:extLst>
          </p:cNvPr>
          <p:cNvSpPr/>
          <p:nvPr/>
        </p:nvSpPr>
        <p:spPr>
          <a:xfrm>
            <a:off x="436900" y="998846"/>
            <a:ext cx="4744700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30191" latinLnBrk="0" hangingPunct="0">
              <a:spcAft>
                <a:spcPct val="16000"/>
              </a:spcAft>
              <a:buSzPct val="100000"/>
            </a:pPr>
            <a:r>
              <a:rPr lang="en-US" altLang="ko-KR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CNU Capstone design </a:t>
            </a:r>
            <a:r>
              <a:rPr lang="ko-KR" altLang="en-US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핵심가치</a:t>
            </a:r>
            <a:endParaRPr lang="ko-KR" altLang="en-US" b="1" dirty="0">
              <a:gradFill>
                <a:gsLst>
                  <a:gs pos="100000">
                    <a:srgbClr val="0070C0"/>
                  </a:gs>
                  <a:gs pos="0">
                    <a:srgbClr val="1F497D">
                      <a:lumMod val="75000"/>
                    </a:srgbClr>
                  </a:gs>
                </a:gsLst>
                <a:lin ang="5400000" scaled="0"/>
              </a:gradFill>
              <a:cs typeface="Arial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14BEDE4-6F1B-4FC1-B388-31FCEDEDEABB}"/>
              </a:ext>
            </a:extLst>
          </p:cNvPr>
          <p:cNvSpPr/>
          <p:nvPr/>
        </p:nvSpPr>
        <p:spPr>
          <a:xfrm>
            <a:off x="436899" y="251298"/>
            <a:ext cx="1621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3273" hangingPunct="0">
              <a:buSzPct val="100000"/>
            </a:pPr>
            <a:r>
              <a:rPr lang="en-US" altLang="ko-KR" sz="1200" b="1" spc="-82"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004D86"/>
                    </a:gs>
                  </a:gsLst>
                  <a:lin ang="5400000" scaled="0"/>
                </a:gradFill>
                <a:latin typeface="맑은 고딕" panose="020F0502020204030204"/>
                <a:ea typeface="맑은 고딕" panose="020B0503020000020004" pitchFamily="50" charset="-127"/>
              </a:rPr>
              <a:t>ORIENTATION</a:t>
            </a:r>
            <a:endParaRPr lang="ko-KR" altLang="en-US" sz="1200" b="1" spc="-82" dirty="0"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004D86"/>
                  </a:gs>
                </a:gsLst>
                <a:lin ang="5400000" scaled="0"/>
              </a:gra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9054868-97C8-DC14-A38A-62DADB5BD7D5}"/>
              </a:ext>
            </a:extLst>
          </p:cNvPr>
          <p:cNvSpPr/>
          <p:nvPr/>
        </p:nvSpPr>
        <p:spPr>
          <a:xfrm>
            <a:off x="548659" y="1768626"/>
            <a:ext cx="8481981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530191" latinLnBrk="0" hangingPunct="0">
              <a:spcAft>
                <a:spcPct val="16000"/>
              </a:spcAft>
              <a:buSzPct val="100000"/>
            </a:pPr>
            <a:r>
              <a:rPr lang="en-US" altLang="ko-KR" sz="2400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“</a:t>
            </a:r>
            <a:r>
              <a:rPr lang="ko-KR" altLang="en-US" sz="2400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공감의 시각화</a:t>
            </a:r>
            <a:r>
              <a:rPr lang="en-US" altLang="ko-KR" sz="2400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”</a:t>
            </a:r>
            <a:endParaRPr lang="ko-KR" altLang="en-US" sz="2400" b="1" dirty="0">
              <a:gradFill>
                <a:gsLst>
                  <a:gs pos="100000">
                    <a:srgbClr val="0070C0"/>
                  </a:gs>
                  <a:gs pos="0">
                    <a:srgbClr val="1F497D">
                      <a:lumMod val="75000"/>
                    </a:srgbClr>
                  </a:gs>
                </a:gsLst>
                <a:lin ang="5400000" scaled="0"/>
              </a:gradFill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A4D2C1-D48A-99E4-7B7C-6ABB5D5FC78F}"/>
              </a:ext>
            </a:extLst>
          </p:cNvPr>
          <p:cNvSpPr txBox="1"/>
          <p:nvPr/>
        </p:nvSpPr>
        <p:spPr>
          <a:xfrm>
            <a:off x="821438" y="2392257"/>
            <a:ext cx="8481981" cy="1666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latin typeface="+mn-ea"/>
              </a:rPr>
              <a:t>우리 </a:t>
            </a:r>
            <a:r>
              <a:rPr lang="ko-KR" altLang="en-US" sz="1400" dirty="0" err="1">
                <a:latin typeface="+mn-ea"/>
              </a:rPr>
              <a:t>캡스톤디자인의</a:t>
            </a:r>
            <a:r>
              <a:rPr lang="ko-KR" altLang="en-US" sz="1400" dirty="0">
                <a:latin typeface="+mn-ea"/>
              </a:rPr>
              <a:t> 핵심 가치는 </a:t>
            </a:r>
            <a:r>
              <a:rPr lang="en-US" altLang="ko-KR" sz="1400" dirty="0">
                <a:latin typeface="+mn-ea"/>
              </a:rPr>
              <a:t>‘</a:t>
            </a:r>
            <a:r>
              <a:rPr lang="ko-KR" altLang="en-US" sz="1400" dirty="0">
                <a:latin typeface="+mn-ea"/>
              </a:rPr>
              <a:t>공감의 시각화</a:t>
            </a:r>
            <a:r>
              <a:rPr lang="en-US" altLang="ko-KR" sz="1400" dirty="0">
                <a:latin typeface="+mn-ea"/>
              </a:rPr>
              <a:t>＇</a:t>
            </a:r>
            <a:r>
              <a:rPr lang="ko-KR" altLang="en-US" sz="1400" dirty="0">
                <a:latin typeface="+mn-ea"/>
              </a:rPr>
              <a:t>입니다</a:t>
            </a:r>
            <a:r>
              <a:rPr lang="en-US" altLang="ko-KR" sz="1400" dirty="0">
                <a:latin typeface="+mn-ea"/>
              </a:rPr>
              <a:t>.</a:t>
            </a:r>
            <a:r>
              <a:rPr lang="ko-KR" altLang="en-US" sz="1400" dirty="0">
                <a:latin typeface="+mn-ea"/>
              </a:rPr>
              <a:t> </a:t>
            </a:r>
            <a:endParaRPr lang="en-US" altLang="ko-KR" sz="14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latin typeface="+mn-ea"/>
              </a:rPr>
              <a:t>이는 사람 중심의 깊은 이해를 바탕으로 실체적인 솔루션으로 변환하는 과정이며</a:t>
            </a:r>
            <a:r>
              <a:rPr lang="en-US" altLang="ko-KR" sz="1400" dirty="0">
                <a:latin typeface="+mn-ea"/>
              </a:rPr>
              <a:t>,</a:t>
            </a:r>
            <a:r>
              <a:rPr lang="ko-KR" altLang="en-US" sz="1400" dirty="0">
                <a:latin typeface="+mn-ea"/>
              </a:rPr>
              <a:t> 이론적 학습과 사회적 가치 사이의 간극을 메우는 혁신적 여정을 의미합니다</a:t>
            </a:r>
            <a:r>
              <a:rPr lang="en-US" altLang="ko-KR" sz="1400" dirty="0">
                <a:latin typeface="+mn-ea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latin typeface="+mn-ea"/>
              </a:rPr>
              <a:t>우리는 세상을 담아낼 만큼 넓게 바라보고 문제의 본질을 이해하는 깊은 통찰력으로 누군가의 문제가 해결되는 즐거운 경험의 현장에서 배움이 축적되어 성장하고 있는 학생들을 만나게 될 것입니다</a:t>
            </a:r>
            <a:r>
              <a:rPr lang="en-US" altLang="ko-KR" sz="1400" dirty="0">
                <a:latin typeface="+mn-ea"/>
              </a:rPr>
              <a:t>.</a:t>
            </a:r>
            <a:r>
              <a:rPr lang="ko-KR" altLang="en-US" sz="1400" dirty="0">
                <a:latin typeface="+mn-ea"/>
              </a:rPr>
              <a:t>     </a:t>
            </a: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BAE1B69C-0318-6589-F63E-BBBC5C41DA17}"/>
              </a:ext>
            </a:extLst>
          </p:cNvPr>
          <p:cNvCxnSpPr/>
          <p:nvPr/>
        </p:nvCxnSpPr>
        <p:spPr>
          <a:xfrm>
            <a:off x="751840" y="4216400"/>
            <a:ext cx="8564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3ADBC742-24A2-55AC-B3DB-D9A7A17AD4AF}"/>
              </a:ext>
            </a:extLst>
          </p:cNvPr>
          <p:cNvSpPr/>
          <p:nvPr/>
        </p:nvSpPr>
        <p:spPr>
          <a:xfrm>
            <a:off x="751840" y="4318000"/>
            <a:ext cx="8564880" cy="1884488"/>
          </a:xfrm>
          <a:prstGeom prst="roundRect">
            <a:avLst>
              <a:gd name="adj" fmla="val 42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>
                <a:solidFill>
                  <a:sysClr val="windowText" lastClr="000000"/>
                </a:solidFill>
              </a:rPr>
              <a:t>사례 소개</a:t>
            </a:r>
          </a:p>
        </p:txBody>
      </p:sp>
    </p:spTree>
    <p:extLst>
      <p:ext uri="{BB962C8B-B14F-4D97-AF65-F5344CB8AC3E}">
        <p14:creationId xmlns:p14="http://schemas.microsoft.com/office/powerpoint/2010/main" val="2673916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0010B81-F5F1-4B8E-8FBA-D7B56DAE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4078" latinLnBrk="1"/>
            <a:fld id="{562B59FD-5101-4269-9F0E-E2CB88AD9B71}" type="slidenum">
              <a:rPr lang="ko-KR" altLang="en-US" sz="1662" smtClean="0">
                <a:solidFill>
                  <a:prstClr val="white">
                    <a:lumMod val="50000"/>
                  </a:prstClr>
                </a:solidFill>
              </a:rPr>
              <a:pPr defTabSz="844078" latinLnBrk="1"/>
              <a:t>12</a:t>
            </a:fld>
            <a:endParaRPr lang="ko-KR" altLang="en-US" sz="1662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EC1526-C6CD-9C8C-1BB6-6E806D97C8AA}"/>
              </a:ext>
            </a:extLst>
          </p:cNvPr>
          <p:cNvSpPr txBox="1"/>
          <p:nvPr/>
        </p:nvSpPr>
        <p:spPr>
          <a:xfrm>
            <a:off x="436899" y="520496"/>
            <a:ext cx="835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What is Capstone design?</a:t>
            </a:r>
            <a:endParaRPr lang="ko-KR" alt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25E7A41-D206-0EF4-F643-7C053F133DC4}"/>
              </a:ext>
            </a:extLst>
          </p:cNvPr>
          <p:cNvSpPr/>
          <p:nvPr/>
        </p:nvSpPr>
        <p:spPr>
          <a:xfrm>
            <a:off x="436899" y="998846"/>
            <a:ext cx="5288491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30191" latinLnBrk="0" hangingPunct="0">
              <a:spcAft>
                <a:spcPct val="16000"/>
              </a:spcAft>
              <a:buSzPct val="100000"/>
            </a:pP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Capstone design 7</a:t>
            </a: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가지 핵심 요소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E2556F8C-27F0-86FC-E2E1-9D46DAEE7165}"/>
              </a:ext>
            </a:extLst>
          </p:cNvPr>
          <p:cNvSpPr/>
          <p:nvPr/>
        </p:nvSpPr>
        <p:spPr>
          <a:xfrm>
            <a:off x="3794757" y="6137449"/>
            <a:ext cx="43184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dirty="0">
                <a:solidFill>
                  <a:srgbClr val="4D4D4D"/>
                </a:solidFill>
                <a:latin typeface="+mn-ea"/>
              </a:rPr>
              <a:t>김창완 외</a:t>
            </a:r>
            <a:r>
              <a:rPr lang="en-US" altLang="ko-KR" sz="1000" dirty="0">
                <a:solidFill>
                  <a:srgbClr val="4D4D4D"/>
                </a:solidFill>
                <a:latin typeface="+mn-ea"/>
              </a:rPr>
              <a:t>, (</a:t>
            </a:r>
            <a:r>
              <a:rPr lang="ko-KR" altLang="en-US" sz="1000" dirty="0">
                <a:solidFill>
                  <a:srgbClr val="4D4D4D"/>
                </a:solidFill>
                <a:latin typeface="+mn-ea"/>
              </a:rPr>
              <a:t>액션러닝과 </a:t>
            </a:r>
            <a:r>
              <a:rPr lang="ko-KR" altLang="en-US" sz="1000" dirty="0" err="1">
                <a:solidFill>
                  <a:srgbClr val="4D4D4D"/>
                </a:solidFill>
                <a:latin typeface="+mn-ea"/>
              </a:rPr>
              <a:t>디자인씽킹으로</a:t>
            </a:r>
            <a:r>
              <a:rPr lang="en-US" altLang="ko-KR" sz="1000" dirty="0">
                <a:solidFill>
                  <a:srgbClr val="4D4D4D"/>
                </a:solidFill>
                <a:latin typeface="+mn-ea"/>
              </a:rPr>
              <a:t>) </a:t>
            </a:r>
            <a:r>
              <a:rPr lang="ko-KR" altLang="en-US" sz="1000" dirty="0" err="1">
                <a:solidFill>
                  <a:srgbClr val="4D4D4D"/>
                </a:solidFill>
                <a:latin typeface="+mn-ea"/>
              </a:rPr>
              <a:t>캡스톤디자인</a:t>
            </a:r>
            <a:r>
              <a:rPr lang="ko-KR" altLang="en-US" sz="1000" dirty="0">
                <a:solidFill>
                  <a:srgbClr val="4D4D4D"/>
                </a:solidFill>
                <a:latin typeface="+mn-ea"/>
              </a:rPr>
              <a:t> 수업하기</a:t>
            </a:r>
            <a:r>
              <a:rPr lang="en-US" altLang="ko-KR" sz="1000" dirty="0">
                <a:solidFill>
                  <a:srgbClr val="4D4D4D"/>
                </a:solidFill>
                <a:latin typeface="+mn-ea"/>
              </a:rPr>
              <a:t>(2020), </a:t>
            </a:r>
            <a:r>
              <a:rPr lang="ko-KR" altLang="en-US" sz="1000" dirty="0">
                <a:latin typeface="+mn-ea"/>
              </a:rPr>
              <a:t>계명대학교 출판부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14BEDE4-6F1B-4FC1-B388-31FCEDEDEABB}"/>
              </a:ext>
            </a:extLst>
          </p:cNvPr>
          <p:cNvSpPr/>
          <p:nvPr/>
        </p:nvSpPr>
        <p:spPr>
          <a:xfrm>
            <a:off x="436899" y="251298"/>
            <a:ext cx="1621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3273" hangingPunct="0">
              <a:buSzPct val="100000"/>
            </a:pPr>
            <a:r>
              <a:rPr lang="en-US" altLang="ko-KR" sz="1200" b="1" spc="-82">
                <a:gradFill>
                  <a:gsLst>
                    <a:gs pos="0">
                      <a:srgbClr val="1F497D">
                        <a:lumMod val="50000"/>
                      </a:srgbClr>
                    </a:gs>
                    <a:gs pos="100000">
                      <a:srgbClr val="004D86"/>
                    </a:gs>
                  </a:gsLst>
                  <a:lin ang="5400000" scaled="0"/>
                </a:gradFill>
                <a:latin typeface="맑은 고딕" panose="020F0502020204030204"/>
                <a:ea typeface="맑은 고딕" panose="020B0503020000020004" pitchFamily="50" charset="-127"/>
              </a:rPr>
              <a:t>ORIENTATION</a:t>
            </a:r>
            <a:endParaRPr lang="ko-KR" altLang="en-US" sz="1200" b="1" spc="-82" dirty="0">
              <a:gradFill>
                <a:gsLst>
                  <a:gs pos="0">
                    <a:srgbClr val="1F497D">
                      <a:lumMod val="50000"/>
                    </a:srgbClr>
                  </a:gs>
                  <a:gs pos="100000">
                    <a:srgbClr val="004D86"/>
                  </a:gs>
                </a:gsLst>
                <a:lin ang="5400000" scaled="0"/>
              </a:gra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5" name="모서리가 둥근 직사각형 209">
            <a:extLst>
              <a:ext uri="{FF2B5EF4-FFF2-40B4-BE49-F238E27FC236}">
                <a16:creationId xmlns:a16="http://schemas.microsoft.com/office/drawing/2014/main" id="{164BD4F9-8B12-1E57-BB5B-9AF4D28E1500}"/>
              </a:ext>
            </a:extLst>
          </p:cNvPr>
          <p:cNvSpPr/>
          <p:nvPr/>
        </p:nvSpPr>
        <p:spPr>
          <a:xfrm>
            <a:off x="758701" y="1708826"/>
            <a:ext cx="2659909" cy="1501965"/>
          </a:xfrm>
          <a:prstGeom prst="roundRect">
            <a:avLst>
              <a:gd name="adj" fmla="val 4400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600" b="1" i="0" dirty="0">
                <a:solidFill>
                  <a:srgbClr val="6366F1"/>
                </a:solidFill>
                <a:effectLst/>
                <a:latin typeface="+mn-ea"/>
              </a:rPr>
              <a:t>01 </a:t>
            </a:r>
            <a:r>
              <a:rPr lang="ko-KR" altLang="en-US" sz="1600" b="1" i="0" dirty="0">
                <a:solidFill>
                  <a:srgbClr val="1E293B"/>
                </a:solidFill>
                <a:effectLst/>
                <a:latin typeface="+mn-ea"/>
              </a:rPr>
              <a:t>어려운 문제 또는 질문</a:t>
            </a:r>
            <a:endParaRPr lang="en-US" altLang="ko-KR" sz="1600" b="1" i="0" dirty="0">
              <a:solidFill>
                <a:srgbClr val="1E293B"/>
              </a:solidFill>
              <a:effectLst/>
              <a:latin typeface="+mn-ea"/>
            </a:endParaRPr>
          </a:p>
          <a:p>
            <a:pPr algn="ctr"/>
            <a:endParaRPr lang="ko-KR" altLang="en-US" sz="1600" b="1" i="0" dirty="0">
              <a:solidFill>
                <a:srgbClr val="1E293B"/>
              </a:solidFill>
              <a:effectLst/>
              <a:latin typeface="+mn-ea"/>
            </a:endParaRPr>
          </a:p>
          <a:p>
            <a:pPr algn="ctr"/>
            <a:r>
              <a:rPr lang="ko-KR" altLang="en-US" sz="1100" b="0" i="0" dirty="0">
                <a:solidFill>
                  <a:srgbClr val="475569"/>
                </a:solidFill>
                <a:effectLst/>
                <a:latin typeface="+mn-ea"/>
              </a:rPr>
              <a:t>단순 지식 습득을 넘어 고도의 비판적 사고와 문제 해결 능력을 요구하는 도전적인 과제를 설정합니다</a:t>
            </a:r>
            <a:r>
              <a:rPr lang="en-US" altLang="ko-KR" sz="1100" b="0" i="0" dirty="0">
                <a:solidFill>
                  <a:srgbClr val="475569"/>
                </a:solidFill>
                <a:effectLst/>
                <a:latin typeface="+mn-ea"/>
              </a:rPr>
              <a:t>.</a:t>
            </a:r>
          </a:p>
        </p:txBody>
      </p:sp>
      <p:sp>
        <p:nvSpPr>
          <p:cNvPr id="6" name="모서리가 둥근 직사각형 209">
            <a:extLst>
              <a:ext uri="{FF2B5EF4-FFF2-40B4-BE49-F238E27FC236}">
                <a16:creationId xmlns:a16="http://schemas.microsoft.com/office/drawing/2014/main" id="{91BB3E7D-9490-6848-0080-BBE83D69C388}"/>
              </a:ext>
            </a:extLst>
          </p:cNvPr>
          <p:cNvSpPr/>
          <p:nvPr/>
        </p:nvSpPr>
        <p:spPr>
          <a:xfrm>
            <a:off x="3664692" y="1708826"/>
            <a:ext cx="2659909" cy="1501965"/>
          </a:xfrm>
          <a:prstGeom prst="roundRect">
            <a:avLst>
              <a:gd name="adj" fmla="val 4400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600" b="1" i="0" dirty="0">
                <a:solidFill>
                  <a:srgbClr val="6366F1"/>
                </a:solidFill>
                <a:effectLst/>
                <a:latin typeface="+mn-ea"/>
              </a:rPr>
              <a:t>02 </a:t>
            </a:r>
            <a:r>
              <a:rPr lang="ko-KR" altLang="en-US" sz="1600" b="1" i="0" dirty="0">
                <a:solidFill>
                  <a:srgbClr val="1E293B"/>
                </a:solidFill>
                <a:effectLst/>
                <a:latin typeface="+mn-ea"/>
              </a:rPr>
              <a:t>지</a:t>
            </a:r>
            <a:r>
              <a:rPr lang="ko-KR" altLang="en-US" sz="1600" b="1" i="0" dirty="0">
                <a:solidFill>
                  <a:srgbClr val="1E293B"/>
                </a:solidFill>
                <a:effectLst/>
                <a:latin typeface="ui-sans-serif"/>
              </a:rPr>
              <a:t>속적인 탐구 과정</a:t>
            </a:r>
          </a:p>
          <a:p>
            <a:pPr algn="ctr"/>
            <a:endParaRPr lang="ko-KR" altLang="en-US" sz="1600" b="1" i="0" dirty="0">
              <a:solidFill>
                <a:srgbClr val="1E293B"/>
              </a:solidFill>
              <a:effectLst/>
              <a:latin typeface="+mn-ea"/>
            </a:endParaRPr>
          </a:p>
          <a:p>
            <a:pPr algn="ctr"/>
            <a:r>
              <a:rPr lang="ko-KR" altLang="en-US" sz="1100" b="0" i="0" dirty="0">
                <a:solidFill>
                  <a:srgbClr val="475569"/>
                </a:solidFill>
                <a:effectLst/>
                <a:latin typeface="ui-sans-serif"/>
              </a:rPr>
              <a:t>자료 조사</a:t>
            </a:r>
            <a:r>
              <a:rPr lang="en-US" altLang="ko-KR" sz="1100" b="0" i="0" dirty="0">
                <a:solidFill>
                  <a:srgbClr val="475569"/>
                </a:solidFill>
                <a:effectLst/>
                <a:latin typeface="ui-sans-serif"/>
              </a:rPr>
              <a:t>, </a:t>
            </a:r>
            <a:r>
              <a:rPr lang="ko-KR" altLang="en-US" sz="1100" b="0" i="0" dirty="0">
                <a:solidFill>
                  <a:srgbClr val="475569"/>
                </a:solidFill>
                <a:effectLst/>
                <a:latin typeface="ui-sans-serif"/>
              </a:rPr>
              <a:t>가설 설정</a:t>
            </a:r>
            <a:r>
              <a:rPr lang="en-US" altLang="ko-KR" sz="1100" b="0" i="0" dirty="0">
                <a:solidFill>
                  <a:srgbClr val="475569"/>
                </a:solidFill>
                <a:effectLst/>
                <a:latin typeface="ui-sans-serif"/>
              </a:rPr>
              <a:t>, </a:t>
            </a:r>
            <a:r>
              <a:rPr lang="ko-KR" altLang="en-US" sz="1100" b="0" i="0" dirty="0">
                <a:solidFill>
                  <a:srgbClr val="475569"/>
                </a:solidFill>
                <a:effectLst/>
                <a:latin typeface="ui-sans-serif"/>
              </a:rPr>
              <a:t>실행을 반복하며 해답을 찾아가는 심도 있는 과정을 거칩니다</a:t>
            </a:r>
            <a:r>
              <a:rPr lang="en-US" altLang="ko-KR" sz="1100" b="0" i="0" dirty="0">
                <a:solidFill>
                  <a:srgbClr val="475569"/>
                </a:solidFill>
                <a:effectLst/>
                <a:latin typeface="ui-sans-serif"/>
              </a:rPr>
              <a:t>.</a:t>
            </a:r>
            <a:endParaRPr lang="en-US" altLang="ko-KR" sz="1100" b="0" i="0" dirty="0">
              <a:solidFill>
                <a:srgbClr val="475569"/>
              </a:solidFill>
              <a:effectLst/>
              <a:latin typeface="+mn-ea"/>
            </a:endParaRPr>
          </a:p>
        </p:txBody>
      </p:sp>
      <p:sp>
        <p:nvSpPr>
          <p:cNvPr id="7" name="모서리가 둥근 직사각형 209">
            <a:extLst>
              <a:ext uri="{FF2B5EF4-FFF2-40B4-BE49-F238E27FC236}">
                <a16:creationId xmlns:a16="http://schemas.microsoft.com/office/drawing/2014/main" id="{C847271F-ECB7-E0A2-8D27-1F5FC964FA97}"/>
              </a:ext>
            </a:extLst>
          </p:cNvPr>
          <p:cNvSpPr/>
          <p:nvPr/>
        </p:nvSpPr>
        <p:spPr>
          <a:xfrm>
            <a:off x="6570683" y="1708825"/>
            <a:ext cx="2659909" cy="1501965"/>
          </a:xfrm>
          <a:prstGeom prst="roundRect">
            <a:avLst>
              <a:gd name="adj" fmla="val 4400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600" b="1" i="0" dirty="0">
                <a:solidFill>
                  <a:srgbClr val="6366F1"/>
                </a:solidFill>
                <a:effectLst/>
                <a:latin typeface="+mn-ea"/>
              </a:rPr>
              <a:t>03 </a:t>
            </a:r>
            <a:r>
              <a:rPr lang="ko-KR" altLang="en-US" sz="1600" b="1" i="0" dirty="0" err="1">
                <a:solidFill>
                  <a:srgbClr val="1E293B"/>
                </a:solidFill>
                <a:effectLst/>
                <a:latin typeface="ui-sans-serif"/>
              </a:rPr>
              <a:t>실제성</a:t>
            </a:r>
            <a:r>
              <a:rPr lang="ko-KR" altLang="en-US" sz="1600" b="1" i="0" dirty="0">
                <a:solidFill>
                  <a:srgbClr val="1E293B"/>
                </a:solidFill>
                <a:effectLst/>
                <a:latin typeface="ui-sans-serif"/>
              </a:rPr>
              <a:t> </a:t>
            </a:r>
            <a:r>
              <a:rPr lang="en-US" altLang="ko-KR" sz="1600" b="1" i="0" dirty="0">
                <a:solidFill>
                  <a:srgbClr val="1E293B"/>
                </a:solidFill>
                <a:effectLst/>
                <a:latin typeface="ui-sans-serif"/>
              </a:rPr>
              <a:t>(Authenticity)</a:t>
            </a:r>
          </a:p>
          <a:p>
            <a:pPr algn="ctr"/>
            <a:endParaRPr lang="ko-KR" altLang="en-US" sz="1600" b="1" i="0" dirty="0">
              <a:solidFill>
                <a:srgbClr val="1E293B"/>
              </a:solidFill>
              <a:effectLst/>
              <a:latin typeface="+mn-ea"/>
            </a:endParaRPr>
          </a:p>
          <a:p>
            <a:pPr algn="ctr"/>
            <a:r>
              <a:rPr lang="ko-KR" altLang="en-US" sz="1100" b="0" i="0" dirty="0">
                <a:solidFill>
                  <a:srgbClr val="475569"/>
                </a:solidFill>
                <a:effectLst/>
                <a:latin typeface="ui-sans-serif"/>
              </a:rPr>
              <a:t>현실 세계의 이슈와 산업 현장의 수요를 반영하여 실제 사회에서 가치를 가질 수 있는 주제를 다룹니다</a:t>
            </a:r>
            <a:r>
              <a:rPr lang="en-US" altLang="ko-KR" sz="1100" b="0" i="0" dirty="0">
                <a:solidFill>
                  <a:srgbClr val="475569"/>
                </a:solidFill>
                <a:effectLst/>
                <a:latin typeface="ui-sans-serif"/>
              </a:rPr>
              <a:t>.</a:t>
            </a:r>
            <a:endParaRPr lang="en-US" altLang="ko-KR" sz="1100" b="0" i="0" dirty="0">
              <a:solidFill>
                <a:srgbClr val="475569"/>
              </a:solidFill>
              <a:effectLst/>
              <a:latin typeface="+mn-ea"/>
            </a:endParaRPr>
          </a:p>
        </p:txBody>
      </p:sp>
      <p:sp>
        <p:nvSpPr>
          <p:cNvPr id="8" name="모서리가 둥근 직사각형 209">
            <a:extLst>
              <a:ext uri="{FF2B5EF4-FFF2-40B4-BE49-F238E27FC236}">
                <a16:creationId xmlns:a16="http://schemas.microsoft.com/office/drawing/2014/main" id="{9422BC10-BDD3-0CA4-B7AA-70E487D0B298}"/>
              </a:ext>
            </a:extLst>
          </p:cNvPr>
          <p:cNvSpPr/>
          <p:nvPr/>
        </p:nvSpPr>
        <p:spPr>
          <a:xfrm>
            <a:off x="758700" y="3429000"/>
            <a:ext cx="2659909" cy="1501965"/>
          </a:xfrm>
          <a:prstGeom prst="roundRect">
            <a:avLst>
              <a:gd name="adj" fmla="val 4400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600" b="1" i="0" dirty="0">
                <a:solidFill>
                  <a:srgbClr val="6366F1"/>
                </a:solidFill>
                <a:effectLst/>
                <a:latin typeface="+mn-ea"/>
              </a:rPr>
              <a:t>04 </a:t>
            </a:r>
            <a:r>
              <a:rPr lang="ko-KR" altLang="en-US" sz="1600" b="1" i="0" dirty="0">
                <a:solidFill>
                  <a:srgbClr val="1E293B"/>
                </a:solidFill>
                <a:effectLst/>
                <a:latin typeface="ui-sans-serif"/>
              </a:rPr>
              <a:t>학생의 의사와 선택권</a:t>
            </a:r>
          </a:p>
          <a:p>
            <a:pPr algn="ctr"/>
            <a:endParaRPr lang="ko-KR" altLang="en-US" sz="1600" b="1" i="0" dirty="0">
              <a:solidFill>
                <a:srgbClr val="1E293B"/>
              </a:solidFill>
              <a:effectLst/>
              <a:latin typeface="+mn-ea"/>
            </a:endParaRPr>
          </a:p>
          <a:p>
            <a:pPr algn="ctr"/>
            <a:r>
              <a:rPr lang="ko-KR" altLang="en-US" sz="1100" b="0" i="0" dirty="0">
                <a:solidFill>
                  <a:srgbClr val="475569"/>
                </a:solidFill>
                <a:effectLst/>
                <a:latin typeface="ui-sans-serif"/>
              </a:rPr>
              <a:t>주제 선정부터 수행 방식까지 학생이 주도적으로 의사결정을 내리는 자율성을 보장합니다</a:t>
            </a:r>
            <a:r>
              <a:rPr lang="en-US" altLang="ko-KR" sz="1100" b="0" i="0" dirty="0">
                <a:solidFill>
                  <a:srgbClr val="475569"/>
                </a:solidFill>
                <a:effectLst/>
                <a:latin typeface="ui-sans-serif"/>
              </a:rPr>
              <a:t>.</a:t>
            </a:r>
            <a:endParaRPr lang="en-US" altLang="ko-KR" sz="1100" b="0" i="0" dirty="0">
              <a:solidFill>
                <a:srgbClr val="475569"/>
              </a:solidFill>
              <a:effectLst/>
              <a:latin typeface="+mn-ea"/>
            </a:endParaRPr>
          </a:p>
        </p:txBody>
      </p:sp>
      <p:sp>
        <p:nvSpPr>
          <p:cNvPr id="9" name="모서리가 둥근 직사각형 209">
            <a:extLst>
              <a:ext uri="{FF2B5EF4-FFF2-40B4-BE49-F238E27FC236}">
                <a16:creationId xmlns:a16="http://schemas.microsoft.com/office/drawing/2014/main" id="{5D43B7D1-7C84-0268-BD91-D530A011D14A}"/>
              </a:ext>
            </a:extLst>
          </p:cNvPr>
          <p:cNvSpPr/>
          <p:nvPr/>
        </p:nvSpPr>
        <p:spPr>
          <a:xfrm>
            <a:off x="3664691" y="3428999"/>
            <a:ext cx="2659909" cy="1501965"/>
          </a:xfrm>
          <a:prstGeom prst="roundRect">
            <a:avLst>
              <a:gd name="adj" fmla="val 4400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600" b="1" i="0" dirty="0">
                <a:solidFill>
                  <a:srgbClr val="6366F1"/>
                </a:solidFill>
                <a:effectLst/>
                <a:latin typeface="+mn-ea"/>
              </a:rPr>
              <a:t>05 </a:t>
            </a:r>
            <a:r>
              <a:rPr lang="ko-KR" altLang="en-US" sz="1600" b="1" i="0" dirty="0">
                <a:solidFill>
                  <a:srgbClr val="1E293B"/>
                </a:solidFill>
                <a:effectLst/>
                <a:latin typeface="ui-sans-serif"/>
              </a:rPr>
              <a:t>성찰을 통한 성장</a:t>
            </a:r>
          </a:p>
          <a:p>
            <a:pPr algn="ctr"/>
            <a:endParaRPr lang="ko-KR" altLang="en-US" sz="1600" b="1" i="0" dirty="0">
              <a:solidFill>
                <a:srgbClr val="1E293B"/>
              </a:solidFill>
              <a:effectLst/>
              <a:latin typeface="+mn-ea"/>
            </a:endParaRPr>
          </a:p>
          <a:p>
            <a:pPr algn="ctr"/>
            <a:r>
              <a:rPr lang="ko-KR" altLang="en-US" sz="1100" b="0" i="0" dirty="0">
                <a:solidFill>
                  <a:srgbClr val="475569"/>
                </a:solidFill>
                <a:effectLst/>
                <a:latin typeface="ui-sans-serif"/>
              </a:rPr>
              <a:t>수행 과정 중 겪은 시행착오를 스스로 되짚어 보며 개인의 역량과 전문성을 </a:t>
            </a:r>
            <a:r>
              <a:rPr lang="ko-KR" altLang="en-US" sz="1100" b="0" i="0" dirty="0" err="1">
                <a:solidFill>
                  <a:srgbClr val="475569"/>
                </a:solidFill>
                <a:effectLst/>
                <a:latin typeface="ui-sans-serif"/>
              </a:rPr>
              <a:t>내면화합니다</a:t>
            </a:r>
            <a:r>
              <a:rPr lang="en-US" altLang="ko-KR" sz="1100" b="0" i="0" dirty="0">
                <a:solidFill>
                  <a:srgbClr val="475569"/>
                </a:solidFill>
                <a:effectLst/>
                <a:latin typeface="ui-sans-serif"/>
              </a:rPr>
              <a:t>.</a:t>
            </a:r>
            <a:endParaRPr lang="en-US" altLang="ko-KR" sz="1100" b="0" i="0" dirty="0">
              <a:solidFill>
                <a:srgbClr val="475569"/>
              </a:solidFill>
              <a:effectLst/>
              <a:latin typeface="+mn-ea"/>
            </a:endParaRPr>
          </a:p>
        </p:txBody>
      </p:sp>
      <p:sp>
        <p:nvSpPr>
          <p:cNvPr id="10" name="모서리가 둥근 직사각형 209">
            <a:extLst>
              <a:ext uri="{FF2B5EF4-FFF2-40B4-BE49-F238E27FC236}">
                <a16:creationId xmlns:a16="http://schemas.microsoft.com/office/drawing/2014/main" id="{44BD8522-5F87-4767-2DC5-ABC1F4741DBD}"/>
              </a:ext>
            </a:extLst>
          </p:cNvPr>
          <p:cNvSpPr/>
          <p:nvPr/>
        </p:nvSpPr>
        <p:spPr>
          <a:xfrm>
            <a:off x="6570682" y="3428999"/>
            <a:ext cx="2659909" cy="1501965"/>
          </a:xfrm>
          <a:prstGeom prst="roundRect">
            <a:avLst>
              <a:gd name="adj" fmla="val 4400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600" b="1" i="0">
                <a:solidFill>
                  <a:srgbClr val="6366F1"/>
                </a:solidFill>
                <a:effectLst/>
                <a:latin typeface="+mn-ea"/>
              </a:rPr>
              <a:t>06 </a:t>
            </a:r>
            <a:r>
              <a:rPr lang="ko-KR" altLang="en-US" sz="1600" b="1" i="0" dirty="0">
                <a:solidFill>
                  <a:srgbClr val="1E293B"/>
                </a:solidFill>
                <a:effectLst/>
                <a:latin typeface="ui-sans-serif"/>
              </a:rPr>
              <a:t>비평과 개선</a:t>
            </a:r>
          </a:p>
          <a:p>
            <a:pPr algn="ctr"/>
            <a:endParaRPr lang="ko-KR" altLang="en-US" sz="1600" b="1" i="0" dirty="0">
              <a:solidFill>
                <a:srgbClr val="1E293B"/>
              </a:solidFill>
              <a:effectLst/>
              <a:latin typeface="+mn-ea"/>
            </a:endParaRPr>
          </a:p>
          <a:p>
            <a:pPr algn="ctr"/>
            <a:r>
              <a:rPr lang="ko-KR" altLang="en-US" sz="1100" b="0" i="0" dirty="0">
                <a:solidFill>
                  <a:srgbClr val="475569"/>
                </a:solidFill>
                <a:effectLst/>
                <a:latin typeface="ui-sans-serif"/>
              </a:rPr>
              <a:t>동료와 전문가의 피드백을 수용하여 결과물의 완성도를 높이기 위해 끊임없이 수정하고 보완합니다</a:t>
            </a:r>
            <a:r>
              <a:rPr lang="en-US" altLang="ko-KR" sz="1100" b="0" i="0" dirty="0">
                <a:solidFill>
                  <a:srgbClr val="475569"/>
                </a:solidFill>
                <a:effectLst/>
                <a:latin typeface="ui-sans-serif"/>
              </a:rPr>
              <a:t>.</a:t>
            </a:r>
            <a:endParaRPr lang="en-US" altLang="ko-KR" sz="1100" b="0" i="0" dirty="0">
              <a:solidFill>
                <a:srgbClr val="475569"/>
              </a:solidFill>
              <a:effectLst/>
              <a:latin typeface="+mn-ea"/>
            </a:endParaRPr>
          </a:p>
        </p:txBody>
      </p:sp>
      <p:sp>
        <p:nvSpPr>
          <p:cNvPr id="11" name="모서리가 둥근 직사각형 209">
            <a:extLst>
              <a:ext uri="{FF2B5EF4-FFF2-40B4-BE49-F238E27FC236}">
                <a16:creationId xmlns:a16="http://schemas.microsoft.com/office/drawing/2014/main" id="{3BC25B41-7079-5CB1-C667-003ACF0B7643}"/>
              </a:ext>
            </a:extLst>
          </p:cNvPr>
          <p:cNvSpPr/>
          <p:nvPr/>
        </p:nvSpPr>
        <p:spPr>
          <a:xfrm>
            <a:off x="758700" y="5069919"/>
            <a:ext cx="2659909" cy="1501965"/>
          </a:xfrm>
          <a:prstGeom prst="roundRect">
            <a:avLst>
              <a:gd name="adj" fmla="val 4400"/>
            </a:avLst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</a:ln>
          <a:effectLst/>
        </p:spPr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600" b="1" i="0" dirty="0">
                <a:solidFill>
                  <a:srgbClr val="6366F1"/>
                </a:solidFill>
                <a:effectLst/>
                <a:latin typeface="+mn-ea"/>
              </a:rPr>
              <a:t>07 </a:t>
            </a:r>
            <a:r>
              <a:rPr lang="ko-KR" altLang="en-US" sz="1600" b="1" i="0" dirty="0">
                <a:solidFill>
                  <a:srgbClr val="1E293B"/>
                </a:solidFill>
                <a:effectLst/>
                <a:latin typeface="ui-sans-serif"/>
              </a:rPr>
              <a:t>공개할 결과물</a:t>
            </a:r>
          </a:p>
          <a:p>
            <a:pPr algn="ctr"/>
            <a:endParaRPr lang="ko-KR" altLang="en-US" sz="1600" b="1" i="0" dirty="0">
              <a:solidFill>
                <a:srgbClr val="1E293B"/>
              </a:solidFill>
              <a:effectLst/>
              <a:latin typeface="+mn-ea"/>
            </a:endParaRPr>
          </a:p>
          <a:p>
            <a:pPr algn="ctr"/>
            <a:r>
              <a:rPr lang="ko-KR" altLang="en-US" sz="1100" b="0" i="0" dirty="0">
                <a:solidFill>
                  <a:srgbClr val="475569"/>
                </a:solidFill>
                <a:effectLst/>
                <a:latin typeface="ui-sans-serif"/>
              </a:rPr>
              <a:t>최종 성과를 보고서나 시제품 등의 형태로 제작하여 타인에게 발표하고 그 가치를 공유합니다</a:t>
            </a:r>
            <a:r>
              <a:rPr lang="en-US" altLang="ko-KR" sz="1100" b="0" i="0" dirty="0">
                <a:solidFill>
                  <a:srgbClr val="475569"/>
                </a:solidFill>
                <a:effectLst/>
                <a:latin typeface="ui-sans-serif"/>
              </a:rPr>
              <a:t>.</a:t>
            </a:r>
            <a:endParaRPr lang="en-US" altLang="ko-KR" sz="1100" b="0" i="0" dirty="0">
              <a:solidFill>
                <a:srgbClr val="475569"/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2703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0010B81-F5F1-4B8E-8FBA-D7B56DAE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4078" latinLnBrk="1"/>
            <a:fld id="{562B59FD-5101-4269-9F0E-E2CB88AD9B71}" type="slidenum">
              <a:rPr lang="ko-KR" altLang="en-US" sz="1662" smtClean="0">
                <a:solidFill>
                  <a:prstClr val="white">
                    <a:lumMod val="50000"/>
                  </a:prstClr>
                </a:solidFill>
              </a:rPr>
              <a:pPr defTabSz="844078" latinLnBrk="1"/>
              <a:t>13</a:t>
            </a:fld>
            <a:endParaRPr lang="ko-KR" altLang="en-US" sz="1662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EC1526-C6CD-9C8C-1BB6-6E806D97C8AA}"/>
              </a:ext>
            </a:extLst>
          </p:cNvPr>
          <p:cNvSpPr txBox="1"/>
          <p:nvPr/>
        </p:nvSpPr>
        <p:spPr>
          <a:xfrm>
            <a:off x="436899" y="520496"/>
            <a:ext cx="835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How to Capstone design?</a:t>
            </a:r>
            <a:endParaRPr lang="ko-KR" alt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B455726-86E5-3536-8818-67D77E81742D}"/>
              </a:ext>
            </a:extLst>
          </p:cNvPr>
          <p:cNvSpPr/>
          <p:nvPr/>
        </p:nvSpPr>
        <p:spPr>
          <a:xfrm>
            <a:off x="436899" y="998846"/>
            <a:ext cx="7839000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30191" latinLnBrk="0" hangingPunct="0">
              <a:spcAft>
                <a:spcPct val="16000"/>
              </a:spcAft>
              <a:buSzPct val="100000"/>
            </a:pPr>
            <a:r>
              <a:rPr lang="ko-KR" altLang="en-US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디자인 씽킹 </a:t>
            </a:r>
            <a:r>
              <a:rPr lang="en-US" altLang="ko-KR" sz="1400" b="1">
                <a:solidFill>
                  <a:schemeClr val="accent4">
                    <a:lumMod val="75000"/>
                  </a:schemeClr>
                </a:solidFill>
                <a:cs typeface="Arial"/>
              </a:rPr>
              <a:t>Design thinking</a:t>
            </a:r>
            <a:endParaRPr lang="ko-KR" altLang="en-US" b="1" dirty="0">
              <a:solidFill>
                <a:schemeClr val="accent4">
                  <a:lumMod val="75000"/>
                </a:schemeClr>
              </a:solidFill>
              <a:cs typeface="Arial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D43978C-31FE-F118-2C43-64C6D57A8C1A}"/>
              </a:ext>
            </a:extLst>
          </p:cNvPr>
          <p:cNvSpPr/>
          <p:nvPr/>
        </p:nvSpPr>
        <p:spPr>
          <a:xfrm>
            <a:off x="436899" y="1368178"/>
            <a:ext cx="8812617" cy="98591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1000">
                <a:solidFill>
                  <a:srgbClr val="000000"/>
                </a:solidFill>
                <a:latin typeface="+mn-ea"/>
              </a:rPr>
              <a:t>디자인씽킹은 </a:t>
            </a:r>
            <a:r>
              <a:rPr lang="en-US" altLang="ko-KR" sz="1000">
                <a:solidFill>
                  <a:srgbClr val="000000"/>
                </a:solidFill>
                <a:latin typeface="+mn-ea"/>
              </a:rPr>
              <a:t>1990</a:t>
            </a:r>
            <a:r>
              <a:rPr lang="ko-KR" altLang="en-US" sz="1000">
                <a:solidFill>
                  <a:srgbClr val="000000"/>
                </a:solidFill>
                <a:latin typeface="+mn-ea"/>
              </a:rPr>
              <a:t>년대에 세계적인 디자인 회사 </a:t>
            </a:r>
            <a:r>
              <a:rPr lang="en-US" altLang="ko-KR" sz="1000">
                <a:solidFill>
                  <a:srgbClr val="000000"/>
                </a:solidFill>
                <a:latin typeface="+mn-ea"/>
              </a:rPr>
              <a:t>IDEO</a:t>
            </a:r>
            <a:r>
              <a:rPr lang="ko-KR" altLang="en-US" sz="1000">
                <a:solidFill>
                  <a:srgbClr val="000000"/>
                </a:solidFill>
                <a:latin typeface="+mn-ea"/>
              </a:rPr>
              <a:t>가 널리 알리면서 대중화된 개념으로 사용자 중심의 창의적 문제 해결 방법론입니다</a:t>
            </a:r>
            <a:r>
              <a:rPr lang="en-US" altLang="ko-KR" sz="1000">
                <a:solidFill>
                  <a:srgbClr val="000000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000">
                <a:solidFill>
                  <a:srgbClr val="000000"/>
                </a:solidFill>
                <a:latin typeface="+mn-ea"/>
              </a:rPr>
              <a:t>IDEO</a:t>
            </a:r>
            <a:r>
              <a:rPr lang="ko-KR" altLang="en-US" sz="1000">
                <a:solidFill>
                  <a:srgbClr val="000000"/>
                </a:solidFill>
                <a:latin typeface="+mn-ea"/>
              </a:rPr>
              <a:t>는 미국 스탠퍼드 대학교의 하소 플래트너 디자인 연구소</a:t>
            </a:r>
            <a:r>
              <a:rPr lang="en-US" altLang="ko-KR" sz="1000">
                <a:solidFill>
                  <a:srgbClr val="000000"/>
                </a:solidFill>
                <a:latin typeface="+mn-ea"/>
              </a:rPr>
              <a:t>(‘D</a:t>
            </a:r>
            <a:r>
              <a:rPr lang="ko-KR" altLang="en-US" sz="1000">
                <a:solidFill>
                  <a:srgbClr val="000000"/>
                </a:solidFill>
                <a:latin typeface="+mn-ea"/>
              </a:rPr>
              <a:t>스쿨’</a:t>
            </a:r>
            <a:r>
              <a:rPr lang="en-US" altLang="ko-KR" sz="1000">
                <a:solidFill>
                  <a:srgbClr val="000000"/>
                </a:solidFill>
                <a:latin typeface="+mn-ea"/>
              </a:rPr>
              <a:t>)</a:t>
            </a:r>
            <a:r>
              <a:rPr lang="ko-KR" altLang="en-US" sz="1000">
                <a:solidFill>
                  <a:srgbClr val="000000"/>
                </a:solidFill>
                <a:latin typeface="+mn-ea"/>
              </a:rPr>
              <a:t>와 함께 </a:t>
            </a:r>
            <a:r>
              <a:rPr lang="en-US" altLang="ko-KR" sz="1000">
                <a:solidFill>
                  <a:srgbClr val="000000"/>
                </a:solidFill>
                <a:latin typeface="+mn-ea"/>
              </a:rPr>
              <a:t>2000</a:t>
            </a:r>
            <a:r>
              <a:rPr lang="ko-KR" altLang="en-US" sz="1000">
                <a:solidFill>
                  <a:srgbClr val="000000"/>
                </a:solidFill>
                <a:latin typeface="+mn-ea"/>
              </a:rPr>
              <a:t>년대부터 </a:t>
            </a:r>
            <a:r>
              <a:rPr lang="en-US" altLang="ko-KR" sz="1000">
                <a:solidFill>
                  <a:srgbClr val="000000"/>
                </a:solidFill>
                <a:latin typeface="+mn-ea"/>
              </a:rPr>
              <a:t>2010</a:t>
            </a:r>
            <a:r>
              <a:rPr lang="ko-KR" altLang="en-US" sz="1000">
                <a:solidFill>
                  <a:srgbClr val="000000"/>
                </a:solidFill>
                <a:latin typeface="+mn-ea"/>
              </a:rPr>
              <a:t>년대에 디자인 씽킹 방법론을 널리 전파했습니다</a:t>
            </a:r>
            <a:r>
              <a:rPr lang="en-US" altLang="ko-KR" sz="1000">
                <a:solidFill>
                  <a:srgbClr val="000000"/>
                </a:solidFill>
                <a:latin typeface="+mn-ea"/>
              </a:rPr>
              <a:t>. IDEO</a:t>
            </a:r>
            <a:r>
              <a:rPr lang="ko-KR" altLang="en-US" sz="1000">
                <a:solidFill>
                  <a:srgbClr val="000000"/>
                </a:solidFill>
                <a:latin typeface="+mn-ea"/>
              </a:rPr>
              <a:t>의 ‘디자인 씽킹’은 경영학과 인문학</a:t>
            </a:r>
            <a:r>
              <a:rPr lang="en-US" altLang="ko-KR" sz="100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>
                <a:solidFill>
                  <a:srgbClr val="000000"/>
                </a:solidFill>
                <a:latin typeface="+mn-ea"/>
              </a:rPr>
              <a:t>심리학</a:t>
            </a:r>
            <a:r>
              <a:rPr lang="en-US" altLang="ko-KR" sz="100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>
                <a:solidFill>
                  <a:srgbClr val="000000"/>
                </a:solidFill>
                <a:latin typeface="+mn-ea"/>
              </a:rPr>
              <a:t>엔지니어링</a:t>
            </a:r>
            <a:r>
              <a:rPr lang="en-US" altLang="ko-KR" sz="100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>
                <a:solidFill>
                  <a:srgbClr val="000000"/>
                </a:solidFill>
                <a:latin typeface="+mn-ea"/>
              </a:rPr>
              <a:t>디자인 등 다양한 영역을 종횡 무진 넘나들며 문제에 접근하고</a:t>
            </a:r>
            <a:r>
              <a:rPr lang="en-US" altLang="ko-KR" sz="100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>
                <a:solidFill>
                  <a:srgbClr val="000000"/>
                </a:solidFill>
                <a:latin typeface="+mn-ea"/>
              </a:rPr>
              <a:t>이를 통해 체득한 통합적 사고로 소비자가 무엇을 원하는지</a:t>
            </a:r>
            <a:r>
              <a:rPr lang="en-US" altLang="ko-KR" sz="100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000">
                <a:solidFill>
                  <a:srgbClr val="000000"/>
                </a:solidFill>
                <a:latin typeface="+mn-ea"/>
              </a:rPr>
              <a:t>원하지 않는지 호불호를 명쾌하게 파악할 수 있다는 평가를 듣습니다</a:t>
            </a:r>
            <a:r>
              <a:rPr lang="en-US" altLang="ko-KR" sz="1000">
                <a:solidFill>
                  <a:srgbClr val="000000"/>
                </a:solidFill>
                <a:latin typeface="+mn-ea"/>
              </a:rPr>
              <a:t>. </a:t>
            </a:r>
            <a:endParaRPr lang="en-US" altLang="ko-KR" sz="1000" dirty="0">
              <a:latin typeface="+mn-ea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DE19858E-FA2F-8724-DA9C-A344874E27AF}"/>
              </a:ext>
            </a:extLst>
          </p:cNvPr>
          <p:cNvSpPr/>
          <p:nvPr/>
        </p:nvSpPr>
        <p:spPr>
          <a:xfrm>
            <a:off x="436899" y="251298"/>
            <a:ext cx="1621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3273" hangingPunct="0">
              <a:buSzPct val="100000"/>
            </a:pPr>
            <a:r>
              <a:rPr lang="en-US" altLang="ko-KR" sz="1200" b="1" spc="-82">
                <a:solidFill>
                  <a:schemeClr val="accent2">
                    <a:lumMod val="40000"/>
                    <a:lumOff val="60000"/>
                  </a:schemeClr>
                </a:solidFill>
                <a:latin typeface="맑은 고딕" panose="020F0502020204030204"/>
                <a:ea typeface="맑은 고딕" panose="020B0503020000020004" pitchFamily="50" charset="-127"/>
              </a:rPr>
              <a:t>ORIENTATION</a:t>
            </a:r>
            <a:endParaRPr lang="ko-KR" altLang="en-US" sz="1200" b="1" spc="-82" dirty="0">
              <a:solidFill>
                <a:schemeClr val="accent2">
                  <a:lumMod val="40000"/>
                  <a:lumOff val="60000"/>
                </a:schemeClr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4AF4185E-EB46-E2FD-783C-7E473BA86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865" y="2346767"/>
            <a:ext cx="6439514" cy="402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57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0010B81-F5F1-4B8E-8FBA-D7B56DAE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4078" latinLnBrk="1"/>
            <a:fld id="{562B59FD-5101-4269-9F0E-E2CB88AD9B71}" type="slidenum">
              <a:rPr lang="ko-KR" altLang="en-US" sz="1662" smtClean="0">
                <a:solidFill>
                  <a:prstClr val="white">
                    <a:lumMod val="50000"/>
                  </a:prstClr>
                </a:solidFill>
              </a:rPr>
              <a:pPr defTabSz="844078" latinLnBrk="1"/>
              <a:t>14</a:t>
            </a:fld>
            <a:endParaRPr lang="ko-KR" altLang="en-US" sz="1662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EC1526-C6CD-9C8C-1BB6-6E806D97C8AA}"/>
              </a:ext>
            </a:extLst>
          </p:cNvPr>
          <p:cNvSpPr txBox="1"/>
          <p:nvPr/>
        </p:nvSpPr>
        <p:spPr>
          <a:xfrm>
            <a:off x="436899" y="520496"/>
            <a:ext cx="835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How to Capstone design?</a:t>
            </a:r>
            <a:endParaRPr lang="ko-KR" alt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B455726-86E5-3536-8818-67D77E81742D}"/>
              </a:ext>
            </a:extLst>
          </p:cNvPr>
          <p:cNvSpPr/>
          <p:nvPr/>
        </p:nvSpPr>
        <p:spPr>
          <a:xfrm>
            <a:off x="436899" y="998846"/>
            <a:ext cx="7839000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30191" latinLnBrk="0" hangingPunct="0">
              <a:spcAft>
                <a:spcPct val="16000"/>
              </a:spcAft>
              <a:buSzPct val="100000"/>
            </a:pP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디자인 </a:t>
            </a:r>
            <a:r>
              <a:rPr lang="ko-KR" altLang="en-US" b="1" dirty="0" err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씽킹</a:t>
            </a: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 활용 </a:t>
            </a: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Capstone </a:t>
            </a:r>
            <a:r>
              <a:rPr lang="en-US" altLang="ko-KR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design </a:t>
            </a:r>
            <a:r>
              <a:rPr lang="ko-KR" altLang="en-US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운영</a:t>
            </a:r>
            <a:r>
              <a:rPr lang="en-US" altLang="ko-KR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 </a:t>
            </a:r>
            <a:endParaRPr lang="ko-KR" altLang="en-US" b="1" dirty="0">
              <a:gradFill>
                <a:gsLst>
                  <a:gs pos="100000">
                    <a:srgbClr val="0070C0"/>
                  </a:gs>
                  <a:gs pos="0">
                    <a:srgbClr val="1F497D">
                      <a:lumMod val="75000"/>
                    </a:srgbClr>
                  </a:gs>
                </a:gsLst>
                <a:lin ang="5400000" scaled="0"/>
              </a:gradFill>
              <a:cs typeface="Arial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D43978C-31FE-F118-2C43-64C6D57A8C1A}"/>
              </a:ext>
            </a:extLst>
          </p:cNvPr>
          <p:cNvSpPr/>
          <p:nvPr/>
        </p:nvSpPr>
        <p:spPr>
          <a:xfrm>
            <a:off x="436899" y="1477196"/>
            <a:ext cx="8812617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000" b="1">
                <a:solidFill>
                  <a:srgbClr val="000000"/>
                </a:solidFill>
                <a:latin typeface="Noto Sans" panose="020B0502040204020203" pitchFamily="34" charset="0"/>
              </a:rPr>
              <a:t>팀구성 후 해결할 문제 발굴부터 문제정의</a:t>
            </a:r>
            <a:r>
              <a:rPr lang="en-US" altLang="ko-KR" sz="1000" b="1">
                <a:solidFill>
                  <a:srgbClr val="000000"/>
                </a:solidFill>
                <a:latin typeface="Noto Sans" panose="020B0502040204020203" pitchFamily="34" charset="0"/>
              </a:rPr>
              <a:t>, </a:t>
            </a:r>
            <a:r>
              <a:rPr lang="ko-KR" altLang="en-US" sz="1000" b="1">
                <a:solidFill>
                  <a:srgbClr val="000000"/>
                </a:solidFill>
                <a:latin typeface="Noto Sans" panose="020B0502040204020203" pitchFamily="34" charset="0"/>
              </a:rPr>
              <a:t>아이디어  찾기</a:t>
            </a:r>
            <a:r>
              <a:rPr lang="en-US" altLang="ko-KR" sz="1000" b="1">
                <a:solidFill>
                  <a:srgbClr val="000000"/>
                </a:solidFill>
                <a:latin typeface="Noto Sans" panose="020B0502040204020203" pitchFamily="34" charset="0"/>
              </a:rPr>
              <a:t>, </a:t>
            </a:r>
            <a:r>
              <a:rPr lang="ko-KR" altLang="en-US" sz="1000" b="1">
                <a:solidFill>
                  <a:srgbClr val="000000"/>
                </a:solidFill>
                <a:latin typeface="Noto Sans" panose="020B0502040204020203" pitchFamily="34" charset="0"/>
              </a:rPr>
              <a:t>시제품 제작</a:t>
            </a:r>
            <a:r>
              <a:rPr lang="en-US" altLang="ko-KR" sz="1000" b="1">
                <a:solidFill>
                  <a:srgbClr val="000000"/>
                </a:solidFill>
                <a:latin typeface="Noto Sans" panose="020B0502040204020203" pitchFamily="34" charset="0"/>
              </a:rPr>
              <a:t>, </a:t>
            </a:r>
            <a:r>
              <a:rPr lang="ko-KR" altLang="en-US" sz="1000" b="1">
                <a:solidFill>
                  <a:srgbClr val="000000"/>
                </a:solidFill>
                <a:latin typeface="Noto Sans" panose="020B0502040204020203" pitchFamily="34" charset="0"/>
              </a:rPr>
              <a:t>평가 단계까지 운영 과정을 진행하고 반복 수행합니다 </a:t>
            </a:r>
            <a:endParaRPr lang="en-US" altLang="ko-KR" sz="1000" b="1" dirty="0">
              <a:latin typeface="+mn-ea"/>
            </a:endParaRPr>
          </a:p>
        </p:txBody>
      </p:sp>
      <p:pic>
        <p:nvPicPr>
          <p:cNvPr id="3076" name="Picture 4" descr="Capstone design 운영 및 지원 절차">
            <a:extLst>
              <a:ext uri="{FF2B5EF4-FFF2-40B4-BE49-F238E27FC236}">
                <a16:creationId xmlns:a16="http://schemas.microsoft.com/office/drawing/2014/main" id="{20460ABA-9E95-E447-532A-8E61F0309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20" y="1955546"/>
            <a:ext cx="8470559" cy="440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직사각형 55">
            <a:extLst>
              <a:ext uri="{FF2B5EF4-FFF2-40B4-BE49-F238E27FC236}">
                <a16:creationId xmlns:a16="http://schemas.microsoft.com/office/drawing/2014/main" id="{DE19858E-FA2F-8724-DA9C-A344874E27AF}"/>
              </a:ext>
            </a:extLst>
          </p:cNvPr>
          <p:cNvSpPr/>
          <p:nvPr/>
        </p:nvSpPr>
        <p:spPr>
          <a:xfrm>
            <a:off x="436899" y="251298"/>
            <a:ext cx="1621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3273" hangingPunct="0">
              <a:buSzPct val="100000"/>
            </a:pPr>
            <a:r>
              <a:rPr lang="en-US" altLang="ko-KR" sz="1200" b="1" spc="-82">
                <a:solidFill>
                  <a:schemeClr val="accent2">
                    <a:lumMod val="40000"/>
                    <a:lumOff val="60000"/>
                  </a:schemeClr>
                </a:solidFill>
                <a:latin typeface="맑은 고딕" panose="020F0502020204030204"/>
                <a:ea typeface="맑은 고딕" panose="020B0503020000020004" pitchFamily="50" charset="-127"/>
              </a:rPr>
              <a:t>ORIENTATION</a:t>
            </a:r>
            <a:endParaRPr lang="ko-KR" altLang="en-US" sz="1200" b="1" spc="-82" dirty="0">
              <a:solidFill>
                <a:schemeClr val="accent2">
                  <a:lumMod val="40000"/>
                  <a:lumOff val="60000"/>
                </a:schemeClr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1291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0010B81-F5F1-4B8E-8FBA-D7B56DAE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4078" latinLnBrk="1"/>
            <a:fld id="{562B59FD-5101-4269-9F0E-E2CB88AD9B71}" type="slidenum">
              <a:rPr lang="ko-KR" altLang="en-US" sz="1662" smtClean="0">
                <a:solidFill>
                  <a:prstClr val="white">
                    <a:lumMod val="50000"/>
                  </a:prstClr>
                </a:solidFill>
              </a:rPr>
              <a:pPr defTabSz="844078" latinLnBrk="1"/>
              <a:t>15</a:t>
            </a:fld>
            <a:endParaRPr lang="ko-KR" altLang="en-US" sz="1662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EC1526-C6CD-9C8C-1BB6-6E806D97C8AA}"/>
              </a:ext>
            </a:extLst>
          </p:cNvPr>
          <p:cNvSpPr txBox="1"/>
          <p:nvPr/>
        </p:nvSpPr>
        <p:spPr>
          <a:xfrm>
            <a:off x="436899" y="520496"/>
            <a:ext cx="835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How to Capstone design?</a:t>
            </a:r>
            <a:endParaRPr lang="ko-KR" alt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B455726-86E5-3536-8818-67D77E81742D}"/>
              </a:ext>
            </a:extLst>
          </p:cNvPr>
          <p:cNvSpPr/>
          <p:nvPr/>
        </p:nvSpPr>
        <p:spPr>
          <a:xfrm>
            <a:off x="436899" y="998846"/>
            <a:ext cx="7839000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30191" latinLnBrk="0" hangingPunct="0">
              <a:spcAft>
                <a:spcPct val="16000"/>
              </a:spcAft>
              <a:buSzPct val="100000"/>
            </a:pPr>
            <a:r>
              <a:rPr lang="en-US" altLang="ko-KR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RISE</a:t>
            </a:r>
            <a:r>
              <a:rPr lang="ko-KR" altLang="en-US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사업단</a:t>
            </a:r>
            <a:r>
              <a:rPr lang="en-US" altLang="ko-KR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,</a:t>
            </a:r>
            <a:r>
              <a:rPr lang="ko-KR" altLang="en-US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 캡스톤디자인 지원 및 운영 체계</a:t>
            </a:r>
            <a:r>
              <a:rPr lang="en-US" altLang="ko-KR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 </a:t>
            </a:r>
            <a:endParaRPr lang="ko-KR" altLang="en-US" b="1" dirty="0">
              <a:gradFill>
                <a:gsLst>
                  <a:gs pos="100000">
                    <a:srgbClr val="0070C0"/>
                  </a:gs>
                  <a:gs pos="0">
                    <a:srgbClr val="1F497D">
                      <a:lumMod val="75000"/>
                    </a:srgbClr>
                  </a:gs>
                </a:gsLst>
                <a:lin ang="5400000" scaled="0"/>
              </a:gradFill>
              <a:cs typeface="Arial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D43978C-31FE-F118-2C43-64C6D57A8C1A}"/>
              </a:ext>
            </a:extLst>
          </p:cNvPr>
          <p:cNvSpPr/>
          <p:nvPr/>
        </p:nvSpPr>
        <p:spPr>
          <a:xfrm>
            <a:off x="436899" y="1477196"/>
            <a:ext cx="8812617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b="1">
                <a:solidFill>
                  <a:srgbClr val="000000"/>
                </a:solidFill>
                <a:latin typeface="Noto Sans" panose="020B0502040204020203" pitchFamily="34" charset="0"/>
              </a:rPr>
              <a:t>RISE</a:t>
            </a:r>
            <a:r>
              <a:rPr lang="ko-KR" altLang="en-US" sz="1000" b="1">
                <a:solidFill>
                  <a:srgbClr val="000000"/>
                </a:solidFill>
                <a:latin typeface="Noto Sans" panose="020B0502040204020203" pitchFamily="34" charset="0"/>
              </a:rPr>
              <a:t>사업단에서는 산업체가 제안하는 과제 발굴부터 교과운영 과정 지원</a:t>
            </a:r>
            <a:r>
              <a:rPr lang="en-US" altLang="ko-KR" sz="1000" b="1">
                <a:solidFill>
                  <a:srgbClr val="000000"/>
                </a:solidFill>
                <a:latin typeface="Noto Sans" panose="020B0502040204020203" pitchFamily="34" charset="0"/>
              </a:rPr>
              <a:t>, </a:t>
            </a:r>
            <a:r>
              <a:rPr lang="ko-KR" altLang="en-US" sz="1000" b="1">
                <a:solidFill>
                  <a:srgbClr val="000000"/>
                </a:solidFill>
                <a:latin typeface="Noto Sans" panose="020B0502040204020203" pitchFamily="34" charset="0"/>
              </a:rPr>
              <a:t>성과 발굴</a:t>
            </a:r>
            <a:r>
              <a:rPr lang="en-US" altLang="ko-KR" sz="1000" b="1">
                <a:solidFill>
                  <a:srgbClr val="000000"/>
                </a:solidFill>
                <a:latin typeface="Noto Sans" panose="020B0502040204020203" pitchFamily="34" charset="0"/>
              </a:rPr>
              <a:t>, </a:t>
            </a:r>
            <a:r>
              <a:rPr lang="ko-KR" altLang="en-US" sz="1000" b="1">
                <a:solidFill>
                  <a:srgbClr val="000000"/>
                </a:solidFill>
                <a:latin typeface="Noto Sans" panose="020B0502040204020203" pitchFamily="34" charset="0"/>
              </a:rPr>
              <a:t>성과 공유뿐문 아니라 실용화 디자인 제작으로 캡스톤디자인의 최종 과정을 완성하고 학생창업과 기술이전으로 연계되도록 지원 체계를 구축하여 운영하고 있습니다</a:t>
            </a:r>
            <a:r>
              <a:rPr lang="en-US" altLang="ko-KR" sz="1000" b="1">
                <a:solidFill>
                  <a:srgbClr val="000000"/>
                </a:solidFill>
                <a:latin typeface="Noto Sans" panose="020B0502040204020203" pitchFamily="34" charset="0"/>
              </a:rPr>
              <a:t>.</a:t>
            </a:r>
            <a:endParaRPr lang="en-US" altLang="ko-KR" sz="1000" b="1" dirty="0">
              <a:latin typeface="+mn-ea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DE19858E-FA2F-8724-DA9C-A344874E27AF}"/>
              </a:ext>
            </a:extLst>
          </p:cNvPr>
          <p:cNvSpPr/>
          <p:nvPr/>
        </p:nvSpPr>
        <p:spPr>
          <a:xfrm>
            <a:off x="436899" y="251298"/>
            <a:ext cx="1621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3273" hangingPunct="0">
              <a:buSzPct val="100000"/>
            </a:pPr>
            <a:r>
              <a:rPr lang="en-US" altLang="ko-KR" sz="1200" b="1" spc="-82">
                <a:solidFill>
                  <a:schemeClr val="accent2">
                    <a:lumMod val="40000"/>
                    <a:lumOff val="60000"/>
                  </a:schemeClr>
                </a:solidFill>
                <a:latin typeface="맑은 고딕" panose="020F0502020204030204"/>
                <a:ea typeface="맑은 고딕" panose="020B0503020000020004" pitchFamily="50" charset="-127"/>
              </a:rPr>
              <a:t>ORIENTATION</a:t>
            </a:r>
            <a:endParaRPr lang="ko-KR" altLang="en-US" sz="1200" b="1" spc="-82" dirty="0">
              <a:solidFill>
                <a:schemeClr val="accent2">
                  <a:lumMod val="40000"/>
                  <a:lumOff val="60000"/>
                </a:schemeClr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B6378449-E7CE-E3A7-821B-6E3FC8E4F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1986324"/>
            <a:ext cx="8555730" cy="464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101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0010B81-F5F1-4B8E-8FBA-D7B56DAE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4078" latinLnBrk="1"/>
            <a:fld id="{562B59FD-5101-4269-9F0E-E2CB88AD9B71}" type="slidenum">
              <a:rPr lang="ko-KR" altLang="en-US" sz="1662" smtClean="0">
                <a:solidFill>
                  <a:prstClr val="white">
                    <a:lumMod val="50000"/>
                  </a:prstClr>
                </a:solidFill>
              </a:rPr>
              <a:pPr defTabSz="844078" latinLnBrk="1"/>
              <a:t>16</a:t>
            </a:fld>
            <a:endParaRPr lang="ko-KR" altLang="en-US" sz="1662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자유형 5">
            <a:extLst>
              <a:ext uri="{FF2B5EF4-FFF2-40B4-BE49-F238E27FC236}">
                <a16:creationId xmlns:a16="http://schemas.microsoft.com/office/drawing/2014/main" id="{FB5B408E-83D4-4927-BCC6-CDB90651F0CF}"/>
              </a:ext>
            </a:extLst>
          </p:cNvPr>
          <p:cNvSpPr/>
          <p:nvPr/>
        </p:nvSpPr>
        <p:spPr>
          <a:xfrm>
            <a:off x="785849" y="3036897"/>
            <a:ext cx="8334302" cy="0"/>
          </a:xfrm>
          <a:custGeom>
            <a:avLst/>
            <a:gdLst>
              <a:gd name="connsiteX0" fmla="*/ 0 w 8334302"/>
              <a:gd name="connsiteY0" fmla="*/ 0 h 0"/>
              <a:gd name="connsiteX1" fmla="*/ 8334302 w 833430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34302">
                <a:moveTo>
                  <a:pt x="0" y="0"/>
                </a:moveTo>
                <a:lnTo>
                  <a:pt x="8334302" y="0"/>
                </a:lnTo>
              </a:path>
            </a:pathLst>
          </a:custGeom>
          <a:noFill/>
          <a:ln w="19050" cap="rnd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E0EC6E6-11C0-48EB-8782-9E892966BD7F}"/>
              </a:ext>
            </a:extLst>
          </p:cNvPr>
          <p:cNvSpPr/>
          <p:nvPr/>
        </p:nvSpPr>
        <p:spPr>
          <a:xfrm>
            <a:off x="785849" y="2540452"/>
            <a:ext cx="69865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400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RISE</a:t>
            </a:r>
            <a:r>
              <a:rPr lang="ko-KR" altLang="en-US" sz="2400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사업단 지원 내용</a:t>
            </a:r>
            <a:endParaRPr lang="ko-KR" altLang="en-US" sz="2400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64A6E32-7D3E-CF31-30F6-6869C09E63CD}"/>
              </a:ext>
            </a:extLst>
          </p:cNvPr>
          <p:cNvSpPr/>
          <p:nvPr/>
        </p:nvSpPr>
        <p:spPr>
          <a:xfrm>
            <a:off x="698084" y="3429000"/>
            <a:ext cx="8422067" cy="101194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30191" latinLnBrk="0" hangingPunct="0">
              <a:spcAft>
                <a:spcPct val="16000"/>
              </a:spcAft>
              <a:buSzPct val="100000"/>
            </a:pP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# </a:t>
            </a: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팀 활동 지원비</a:t>
            </a: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(</a:t>
            </a: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재료비</a:t>
            </a: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)</a:t>
            </a:r>
          </a:p>
          <a:p>
            <a:pPr defTabSz="1530191" latinLnBrk="0" hangingPunct="0">
              <a:spcAft>
                <a:spcPct val="16000"/>
              </a:spcAft>
              <a:buSzPct val="100000"/>
            </a:pP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# </a:t>
            </a: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글로벌 연계 지원</a:t>
            </a:r>
            <a:endParaRPr lang="en-US" altLang="ko-KR" b="1" dirty="0">
              <a:gradFill>
                <a:gsLst>
                  <a:gs pos="100000">
                    <a:srgbClr val="0070C0"/>
                  </a:gs>
                  <a:gs pos="0">
                    <a:srgbClr val="1F497D">
                      <a:lumMod val="75000"/>
                    </a:srgbClr>
                  </a:gs>
                </a:gsLst>
                <a:lin ang="5400000" scaled="0"/>
              </a:gradFill>
              <a:cs typeface="Arial"/>
            </a:endParaRPr>
          </a:p>
          <a:p>
            <a:pPr defTabSz="1530191" latinLnBrk="0" hangingPunct="0">
              <a:spcAft>
                <a:spcPct val="16000"/>
              </a:spcAft>
              <a:buSzPct val="100000"/>
            </a:pP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# </a:t>
            </a: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추천된 우수과제 </a:t>
            </a: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‘</a:t>
            </a: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올해의 </a:t>
            </a:r>
            <a:r>
              <a:rPr lang="ko-KR" altLang="en-US" b="1" dirty="0" err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캡스톤디자인</a:t>
            </a: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’</a:t>
            </a: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 시상</a:t>
            </a: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, </a:t>
            </a: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공모전 운영</a:t>
            </a:r>
            <a:endParaRPr lang="en-US" altLang="ko-KR" b="1" dirty="0">
              <a:gradFill>
                <a:gsLst>
                  <a:gs pos="100000">
                    <a:srgbClr val="0070C0"/>
                  </a:gs>
                  <a:gs pos="0">
                    <a:srgbClr val="1F497D">
                      <a:lumMod val="75000"/>
                    </a:srgbClr>
                  </a:gs>
                </a:gsLst>
                <a:lin ang="5400000" scaled="0"/>
              </a:gra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58112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0010B81-F5F1-4B8E-8FBA-D7B56DAE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4078" latinLnBrk="1"/>
            <a:fld id="{562B59FD-5101-4269-9F0E-E2CB88AD9B71}" type="slidenum">
              <a:rPr lang="ko-KR" altLang="en-US" sz="1662" smtClean="0">
                <a:solidFill>
                  <a:prstClr val="white">
                    <a:lumMod val="50000"/>
                  </a:prstClr>
                </a:solidFill>
              </a:rPr>
              <a:pPr defTabSz="844078" latinLnBrk="1"/>
              <a:t>17</a:t>
            </a:fld>
            <a:endParaRPr lang="ko-KR" altLang="en-US" sz="1662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EC1526-C6CD-9C8C-1BB6-6E806D97C8AA}"/>
              </a:ext>
            </a:extLst>
          </p:cNvPr>
          <p:cNvSpPr txBox="1"/>
          <p:nvPr/>
        </p:nvSpPr>
        <p:spPr>
          <a:xfrm>
            <a:off x="436899" y="520496"/>
            <a:ext cx="835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RISE</a:t>
            </a:r>
            <a:r>
              <a:rPr lang="ko-KR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사업단 지원 내용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B455726-86E5-3536-8818-67D77E81742D}"/>
              </a:ext>
            </a:extLst>
          </p:cNvPr>
          <p:cNvSpPr/>
          <p:nvPr/>
        </p:nvSpPr>
        <p:spPr>
          <a:xfrm>
            <a:off x="436899" y="998846"/>
            <a:ext cx="7839000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30191" latinLnBrk="0" hangingPunct="0">
              <a:spcAft>
                <a:spcPct val="16000"/>
              </a:spcAft>
              <a:buSzPct val="100000"/>
            </a:pP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RISE</a:t>
            </a: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사업단</a:t>
            </a:r>
            <a:r>
              <a:rPr lang="en-US" altLang="ko-KR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,</a:t>
            </a:r>
            <a:r>
              <a:rPr lang="ko-KR" altLang="en-US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 학생팀 지원비</a:t>
            </a: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(</a:t>
            </a: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재료비</a:t>
            </a: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)</a:t>
            </a: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 지원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DE19858E-FA2F-8724-DA9C-A344874E27AF}"/>
              </a:ext>
            </a:extLst>
          </p:cNvPr>
          <p:cNvSpPr/>
          <p:nvPr/>
        </p:nvSpPr>
        <p:spPr>
          <a:xfrm>
            <a:off x="436899" y="251298"/>
            <a:ext cx="1621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3273" hangingPunct="0">
              <a:buSzPct val="100000"/>
            </a:pPr>
            <a:r>
              <a:rPr lang="en-US" altLang="ko-KR" sz="1200" b="1" spc="-82">
                <a:solidFill>
                  <a:schemeClr val="accent2">
                    <a:lumMod val="40000"/>
                    <a:lumOff val="60000"/>
                  </a:schemeClr>
                </a:solidFill>
              </a:rPr>
              <a:t>ORIENTATION</a:t>
            </a:r>
            <a:endParaRPr lang="ko-KR" altLang="en-US" sz="1200" b="1" spc="-82" dirty="0">
              <a:solidFill>
                <a:schemeClr val="accent2">
                  <a:lumMod val="40000"/>
                  <a:lumOff val="60000"/>
                </a:schemeClr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4" name="Round Diagonal Corner Rectangle 4">
            <a:extLst>
              <a:ext uri="{FF2B5EF4-FFF2-40B4-BE49-F238E27FC236}">
                <a16:creationId xmlns:a16="http://schemas.microsoft.com/office/drawing/2014/main" id="{FEEF1A7B-7F9D-8AB6-229D-690A7ECF4477}"/>
              </a:ext>
            </a:extLst>
          </p:cNvPr>
          <p:cNvSpPr/>
          <p:nvPr/>
        </p:nvSpPr>
        <p:spPr>
          <a:xfrm flipH="1">
            <a:off x="623385" y="1523947"/>
            <a:ext cx="1044000" cy="252000"/>
          </a:xfrm>
          <a:prstGeom prst="round2DiagRect">
            <a:avLst>
              <a:gd name="adj1" fmla="val 50000"/>
              <a:gd name="adj2" fmla="val 50000"/>
            </a:avLst>
          </a:prstGeom>
          <a:solidFill>
            <a:schemeClr val="tx1">
              <a:lumMod val="65000"/>
              <a:lumOff val="35000"/>
            </a:schemeClr>
          </a:solidFill>
          <a:ln w="6350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52000" rIns="0" bIns="52000" rtlCol="0" anchor="ctr"/>
          <a:lstStyle/>
          <a:p>
            <a:pPr algn="ctr" defTabSz="1320364"/>
            <a:r>
              <a:rPr lang="ko-KR" altLang="en-US" sz="1200" b="1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지원대상</a:t>
            </a:r>
            <a:endParaRPr lang="en-US" altLang="ko-KR" sz="1200" b="1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6" name="Content Placeholder 10">
            <a:extLst>
              <a:ext uri="{FF2B5EF4-FFF2-40B4-BE49-F238E27FC236}">
                <a16:creationId xmlns:a16="http://schemas.microsoft.com/office/drawing/2014/main" id="{622EF542-F217-2515-E1F6-36E329B2C95D}"/>
              </a:ext>
            </a:extLst>
          </p:cNvPr>
          <p:cNvSpPr txBox="1">
            <a:spLocks/>
          </p:cNvSpPr>
          <p:nvPr/>
        </p:nvSpPr>
        <p:spPr>
          <a:xfrm>
            <a:off x="1745681" y="1444179"/>
            <a:ext cx="7208233" cy="4115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177800" indent="-177800" defTabSz="1218987">
              <a:spcBef>
                <a:spcPct val="20000"/>
              </a:spcBef>
              <a:buClr>
                <a:srgbClr val="019ADD"/>
              </a:buClr>
              <a:buSzPct val="100000"/>
              <a:buFont typeface="Arial" panose="020B0604020202020204" pitchFamily="34" charset="0"/>
              <a:buChar char="●"/>
            </a:pPr>
            <a:r>
              <a:rPr lang="ko-KR" altLang="en-US" sz="1600" kern="0" spc="0">
                <a:solidFill>
                  <a:srgbClr val="000000"/>
                </a:solidFill>
                <a:effectLst/>
                <a:latin typeface="+mn-ea"/>
              </a:rPr>
              <a:t>학과 및 사업단에 개설된 캡스톤디자인</a:t>
            </a:r>
            <a:r>
              <a:rPr lang="en-US" altLang="ko-KR" sz="1600" kern="0" spc="0"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lang="ko-KR" altLang="en-US" sz="1600" kern="0" spc="0">
                <a:solidFill>
                  <a:srgbClr val="000000"/>
                </a:solidFill>
                <a:effectLst/>
                <a:latin typeface="+mn-ea"/>
              </a:rPr>
              <a:t>종합설계</a:t>
            </a:r>
            <a:r>
              <a:rPr lang="en-US" altLang="ko-KR" sz="1600" kern="0" spc="0">
                <a:solidFill>
                  <a:srgbClr val="000000"/>
                </a:solidFill>
                <a:effectLst/>
                <a:latin typeface="+mn-ea"/>
              </a:rPr>
              <a:t>) </a:t>
            </a:r>
            <a:r>
              <a:rPr lang="ko-KR" altLang="en-US" sz="1600" kern="0" spc="0">
                <a:solidFill>
                  <a:srgbClr val="000000"/>
                </a:solidFill>
                <a:effectLst/>
                <a:latin typeface="+mn-ea"/>
              </a:rPr>
              <a:t>교과목 수강팀</a:t>
            </a:r>
          </a:p>
          <a:p>
            <a:pPr defTabSz="1218987">
              <a:spcBef>
                <a:spcPct val="20000"/>
              </a:spcBef>
              <a:buClr>
                <a:srgbClr val="019ADD"/>
              </a:buClr>
              <a:buSzPct val="100000"/>
            </a:pPr>
            <a:r>
              <a:rPr lang="en-US" altLang="ko-KR" sz="1200" b="1" kern="0" spc="-100">
                <a:solidFill>
                  <a:srgbClr val="000000"/>
                </a:solidFill>
                <a:effectLst/>
                <a:latin typeface="+mn-ea"/>
              </a:rPr>
              <a:t>    ※ </a:t>
            </a:r>
            <a:r>
              <a:rPr lang="ko-KR" altLang="en-US" sz="1200" b="1" kern="0" spc="-100">
                <a:solidFill>
                  <a:srgbClr val="000000"/>
                </a:solidFill>
                <a:effectLst/>
                <a:latin typeface="+mn-ea"/>
              </a:rPr>
              <a:t>캡스톤디자인 운영 목적</a:t>
            </a:r>
            <a:r>
              <a:rPr lang="en-US" altLang="ko-KR" sz="1200" b="1" kern="0" spc="-10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200" b="1" kern="0" spc="-100">
                <a:solidFill>
                  <a:srgbClr val="000000"/>
                </a:solidFill>
                <a:effectLst/>
                <a:latin typeface="+mn-ea"/>
              </a:rPr>
              <a:t>성과목표 또는 지원요건에 부합하지 않는 경우 지원을 불허할 수 있음</a:t>
            </a:r>
            <a:endParaRPr lang="ko-KR" altLang="en-US" sz="1200" kern="0" spc="0">
              <a:solidFill>
                <a:srgbClr val="000000"/>
              </a:solidFill>
              <a:effectLst/>
              <a:latin typeface="+mn-ea"/>
            </a:endParaRPr>
          </a:p>
          <a:p>
            <a:pPr lvl="0" defTabSz="1218987">
              <a:spcBef>
                <a:spcPct val="20000"/>
              </a:spcBef>
              <a:buClr>
                <a:srgbClr val="019ADD"/>
              </a:buClr>
              <a:buSzPct val="100000"/>
            </a:pPr>
            <a:endParaRPr lang="en-US" altLang="ko-KR" sz="1600" kern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8" name="Round Diagonal Corner Rectangle 4">
            <a:extLst>
              <a:ext uri="{FF2B5EF4-FFF2-40B4-BE49-F238E27FC236}">
                <a16:creationId xmlns:a16="http://schemas.microsoft.com/office/drawing/2014/main" id="{E90DAA51-3481-B096-E481-030E26765BBA}"/>
              </a:ext>
            </a:extLst>
          </p:cNvPr>
          <p:cNvSpPr/>
          <p:nvPr/>
        </p:nvSpPr>
        <p:spPr>
          <a:xfrm flipH="1">
            <a:off x="623385" y="2133039"/>
            <a:ext cx="1044000" cy="252000"/>
          </a:xfrm>
          <a:prstGeom prst="round2DiagRect">
            <a:avLst>
              <a:gd name="adj1" fmla="val 50000"/>
              <a:gd name="adj2" fmla="val 50000"/>
            </a:avLst>
          </a:prstGeom>
          <a:solidFill>
            <a:schemeClr val="tx1">
              <a:lumMod val="65000"/>
              <a:lumOff val="35000"/>
            </a:schemeClr>
          </a:solidFill>
          <a:ln w="6350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52000" rIns="0" bIns="52000" rtlCol="0" anchor="ctr"/>
          <a:lstStyle/>
          <a:p>
            <a:pPr algn="ctr" defTabSz="1320364"/>
            <a:r>
              <a:rPr lang="ko-KR" altLang="en-US" sz="1200" b="1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지원내용</a:t>
            </a:r>
            <a:endParaRPr lang="en-US" altLang="ko-KR" sz="1200" b="1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0F077355-A746-299F-4CD7-F8A84141CEFB}"/>
              </a:ext>
            </a:extLst>
          </p:cNvPr>
          <p:cNvSpPr txBox="1">
            <a:spLocks/>
          </p:cNvSpPr>
          <p:nvPr/>
        </p:nvSpPr>
        <p:spPr>
          <a:xfrm>
            <a:off x="1745680" y="2080309"/>
            <a:ext cx="7208233" cy="4115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177800" indent="-177800" defTabSz="1218987">
              <a:spcBef>
                <a:spcPct val="20000"/>
              </a:spcBef>
              <a:buClr>
                <a:srgbClr val="019ADD"/>
              </a:buClr>
              <a:buSzPct val="100000"/>
              <a:buFont typeface="Arial" panose="020B0604020202020204" pitchFamily="34" charset="0"/>
              <a:buChar char="●"/>
            </a:pPr>
            <a:r>
              <a:rPr lang="ko-KR" altLang="en-US" sz="1600" kern="0" spc="0">
                <a:solidFill>
                  <a:srgbClr val="000000"/>
                </a:solidFill>
                <a:effectLst/>
                <a:latin typeface="+mn-ea"/>
              </a:rPr>
              <a:t>재료비 항목으로 제작 및 비제작 팀활동비</a:t>
            </a:r>
            <a:r>
              <a:rPr lang="en-US" altLang="ko-KR" sz="1600" kern="0" spc="0"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lang="ko-KR" altLang="en-US" sz="1600" kern="0" spc="0">
                <a:solidFill>
                  <a:srgbClr val="000000"/>
                </a:solidFill>
                <a:effectLst/>
                <a:latin typeface="+mn-ea"/>
              </a:rPr>
              <a:t>팀당 지원한도 내</a:t>
            </a:r>
            <a:r>
              <a:rPr lang="en-US" altLang="ko-KR" sz="1600" kern="0" spc="0">
                <a:solidFill>
                  <a:srgbClr val="000000"/>
                </a:solidFill>
                <a:effectLst/>
                <a:latin typeface="+mn-ea"/>
              </a:rPr>
              <a:t>)</a:t>
            </a:r>
            <a:r>
              <a:rPr lang="en-US" altLang="ko-KR" sz="1200" b="1" kern="0" spc="-100">
                <a:solidFill>
                  <a:srgbClr val="000000"/>
                </a:solidFill>
                <a:effectLst/>
                <a:latin typeface="+mn-ea"/>
              </a:rPr>
              <a:t> </a:t>
            </a:r>
            <a:endParaRPr lang="ko-KR" altLang="en-US" sz="1200" kern="0" spc="0">
              <a:solidFill>
                <a:srgbClr val="000000"/>
              </a:solidFill>
              <a:effectLst/>
              <a:latin typeface="+mn-ea"/>
            </a:endParaRPr>
          </a:p>
          <a:p>
            <a:pPr lvl="0" defTabSz="1218987">
              <a:spcBef>
                <a:spcPct val="20000"/>
              </a:spcBef>
              <a:buClr>
                <a:srgbClr val="019ADD"/>
              </a:buClr>
              <a:buSzPct val="100000"/>
            </a:pPr>
            <a:endParaRPr lang="en-US" altLang="ko-KR" sz="1600" kern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0" name="Shape 74">
            <a:extLst>
              <a:ext uri="{FF2B5EF4-FFF2-40B4-BE49-F238E27FC236}">
                <a16:creationId xmlns:a16="http://schemas.microsoft.com/office/drawing/2014/main" id="{E03BFCDB-4CFC-D9C3-E468-63A00E882381}"/>
              </a:ext>
            </a:extLst>
          </p:cNvPr>
          <p:cNvSpPr/>
          <p:nvPr/>
        </p:nvSpPr>
        <p:spPr>
          <a:xfrm>
            <a:off x="623386" y="3762375"/>
            <a:ext cx="4310268" cy="2314574"/>
          </a:xfrm>
          <a:prstGeom prst="roundRect">
            <a:avLst>
              <a:gd name="adj" fmla="val 174"/>
            </a:avLst>
          </a:prstGeom>
          <a:solidFill>
            <a:srgbClr val="FFFFFF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  <a:effectLst>
            <a:outerShdw blurRad="635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12" name="Text 76">
            <a:extLst>
              <a:ext uri="{FF2B5EF4-FFF2-40B4-BE49-F238E27FC236}">
                <a16:creationId xmlns:a16="http://schemas.microsoft.com/office/drawing/2014/main" id="{36AFE499-81C2-0325-8516-B5F51388149C}"/>
              </a:ext>
            </a:extLst>
          </p:cNvPr>
          <p:cNvSpPr txBox="1"/>
          <p:nvPr/>
        </p:nvSpPr>
        <p:spPr>
          <a:xfrm>
            <a:off x="859532" y="3930082"/>
            <a:ext cx="2857641" cy="234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ko-KR" altLang="en-US" sz="1600" b="1">
                <a:solidFill>
                  <a:srgbClr val="2D3748"/>
                </a:solidFill>
                <a:latin typeface="+mn-ea"/>
              </a:rPr>
              <a:t>제작팀</a:t>
            </a:r>
            <a:endParaRPr lang="en-US" sz="1600" dirty="0">
              <a:latin typeface="+mn-ea"/>
            </a:endParaRPr>
          </a:p>
        </p:txBody>
      </p:sp>
      <p:sp>
        <p:nvSpPr>
          <p:cNvPr id="13" name="Shape 79">
            <a:extLst>
              <a:ext uri="{FF2B5EF4-FFF2-40B4-BE49-F238E27FC236}">
                <a16:creationId xmlns:a16="http://schemas.microsoft.com/office/drawing/2014/main" id="{141C7174-7675-2E21-4786-3EC792ED020B}"/>
              </a:ext>
            </a:extLst>
          </p:cNvPr>
          <p:cNvSpPr/>
          <p:nvPr/>
        </p:nvSpPr>
        <p:spPr>
          <a:xfrm>
            <a:off x="859532" y="4344109"/>
            <a:ext cx="3985611" cy="421487"/>
          </a:xfrm>
          <a:prstGeom prst="roundRect">
            <a:avLst>
              <a:gd name="adj" fmla="val 13635"/>
            </a:avLst>
          </a:prstGeom>
          <a:solidFill>
            <a:srgbClr val="F7FAFC"/>
          </a:solidFill>
          <a:ln w="12700">
            <a:solidFill>
              <a:srgbClr val="EDF2F7"/>
            </a:solidFill>
            <a:prstDash val="solid"/>
          </a:ln>
        </p:spPr>
        <p:txBody>
          <a:bodyPr/>
          <a:lstStyle/>
          <a:p>
            <a:pPr algn="ctr"/>
            <a:r>
              <a:rPr lang="ko-KR" altLang="en-US" sz="1400" b="1">
                <a:latin typeface="+mn-ea"/>
              </a:rPr>
              <a:t>지원 한도</a:t>
            </a:r>
            <a:r>
              <a:rPr lang="en-US" altLang="ko-KR" sz="1400" b="1">
                <a:latin typeface="+mn-ea"/>
              </a:rPr>
              <a:t>: </a:t>
            </a:r>
            <a:r>
              <a:rPr lang="ko-KR" altLang="en-US" sz="1400" b="1">
                <a:latin typeface="+mn-ea"/>
              </a:rPr>
              <a:t>팀당 </a:t>
            </a:r>
            <a:r>
              <a:rPr lang="en-US" altLang="ko-KR" sz="1400" b="1">
                <a:latin typeface="+mn-ea"/>
              </a:rPr>
              <a:t>50</a:t>
            </a:r>
            <a:r>
              <a:rPr lang="ko-KR" altLang="en-US" sz="1400" b="1">
                <a:latin typeface="+mn-ea"/>
              </a:rPr>
              <a:t>만원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6BDC51-0DDE-50EA-806D-24C9315FB15B}"/>
              </a:ext>
            </a:extLst>
          </p:cNvPr>
          <p:cNvSpPr txBox="1"/>
          <p:nvPr/>
        </p:nvSpPr>
        <p:spPr>
          <a:xfrm>
            <a:off x="1968692" y="2663819"/>
            <a:ext cx="431026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100">
                <a:latin typeface="+mn-ea"/>
              </a:rPr>
              <a:t>• </a:t>
            </a:r>
            <a:r>
              <a:rPr lang="ko-KR" altLang="en-US" sz="1100">
                <a:latin typeface="+mn-ea"/>
              </a:rPr>
              <a:t>작품 제작을 위한 재료</a:t>
            </a:r>
            <a:r>
              <a:rPr lang="en-US" altLang="ko-KR" sz="1100">
                <a:latin typeface="+mn-ea"/>
              </a:rPr>
              <a:t>/</a:t>
            </a:r>
            <a:r>
              <a:rPr lang="ko-KR" altLang="en-US" sz="1100">
                <a:latin typeface="+mn-ea"/>
              </a:rPr>
              <a:t>시약</a:t>
            </a:r>
            <a:r>
              <a:rPr lang="en-US" altLang="ko-KR" sz="1100">
                <a:latin typeface="+mn-ea"/>
              </a:rPr>
              <a:t>/</a:t>
            </a:r>
            <a:r>
              <a:rPr lang="ko-KR" altLang="en-US" sz="1100">
                <a:latin typeface="+mn-ea"/>
              </a:rPr>
              <a:t>부품</a:t>
            </a:r>
            <a:r>
              <a:rPr lang="en-US" altLang="ko-KR" sz="1100">
                <a:latin typeface="+mn-ea"/>
              </a:rPr>
              <a:t>/</a:t>
            </a:r>
            <a:r>
              <a:rPr lang="ko-KR" altLang="en-US" sz="1100">
                <a:latin typeface="+mn-ea"/>
              </a:rPr>
              <a:t>시제품 가공 등 소모성 재료</a:t>
            </a:r>
          </a:p>
          <a:p>
            <a:r>
              <a:rPr lang="en-US" altLang="ko-KR" sz="1100">
                <a:latin typeface="+mn-ea"/>
              </a:rPr>
              <a:t>• </a:t>
            </a:r>
            <a:r>
              <a:rPr lang="ko-KR" altLang="en-US" sz="1100">
                <a:latin typeface="+mn-ea"/>
              </a:rPr>
              <a:t>포스터 등 인쇄비</a:t>
            </a:r>
            <a:r>
              <a:rPr lang="en-US" altLang="ko-KR" sz="1100">
                <a:latin typeface="+mn-ea"/>
              </a:rPr>
              <a:t>: </a:t>
            </a:r>
            <a:r>
              <a:rPr lang="ko-KR" altLang="en-US" sz="1100">
                <a:latin typeface="+mn-ea"/>
              </a:rPr>
              <a:t>인쇄</a:t>
            </a:r>
            <a:r>
              <a:rPr lang="en-US" altLang="ko-KR" sz="1100">
                <a:latin typeface="+mn-ea"/>
              </a:rPr>
              <a:t>, </a:t>
            </a:r>
            <a:r>
              <a:rPr lang="ko-KR" altLang="en-US" sz="1100">
                <a:latin typeface="+mn-ea"/>
              </a:rPr>
              <a:t>복사</a:t>
            </a:r>
            <a:r>
              <a:rPr lang="en-US" altLang="ko-KR" sz="1100">
                <a:latin typeface="+mn-ea"/>
              </a:rPr>
              <a:t>, </a:t>
            </a:r>
            <a:r>
              <a:rPr lang="ko-KR" altLang="en-US" sz="1100">
                <a:latin typeface="+mn-ea"/>
              </a:rPr>
              <a:t>재본</a:t>
            </a:r>
            <a:r>
              <a:rPr lang="en-US" altLang="ko-KR" sz="1100">
                <a:latin typeface="+mn-ea"/>
              </a:rPr>
              <a:t>, </a:t>
            </a:r>
            <a:r>
              <a:rPr lang="ko-KR" altLang="en-US" sz="1100">
                <a:latin typeface="+mn-ea"/>
              </a:rPr>
              <a:t>복사용지 및 프린트 토너 등</a:t>
            </a:r>
          </a:p>
          <a:p>
            <a:r>
              <a:rPr lang="en-US" altLang="ko-KR" sz="1100">
                <a:latin typeface="+mn-ea"/>
              </a:rPr>
              <a:t>• </a:t>
            </a:r>
            <a:r>
              <a:rPr lang="ko-KR" altLang="en-US" sz="1100">
                <a:latin typeface="+mn-ea"/>
              </a:rPr>
              <a:t>실험 분석료 등 기타 재료</a:t>
            </a:r>
          </a:p>
          <a:p>
            <a:r>
              <a:rPr lang="en-US" altLang="ko-KR" sz="1100">
                <a:latin typeface="+mn-ea"/>
              </a:rPr>
              <a:t>• </a:t>
            </a:r>
            <a:r>
              <a:rPr lang="ko-KR" altLang="en-US" sz="1100">
                <a:latin typeface="+mn-ea"/>
              </a:rPr>
              <a:t>자료 수집을 위한 설문조사 시 소량의 답례품 구입비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6E9626-1460-999D-4048-1FB5225F4992}"/>
              </a:ext>
            </a:extLst>
          </p:cNvPr>
          <p:cNvSpPr txBox="1"/>
          <p:nvPr/>
        </p:nvSpPr>
        <p:spPr>
          <a:xfrm>
            <a:off x="6418155" y="2663818"/>
            <a:ext cx="2964514" cy="9387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16840" marR="0" indent="-11684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100">
                <a:latin typeface="+mn-ea"/>
              </a:rPr>
              <a:t>• </a:t>
            </a:r>
            <a:r>
              <a:rPr lang="ko-KR" altLang="en-US" sz="1100" kern="0" spc="0">
                <a:solidFill>
                  <a:srgbClr val="000000"/>
                </a:solidFill>
                <a:effectLst/>
                <a:latin typeface="+mn-ea"/>
              </a:rPr>
              <a:t>과제</a:t>
            </a:r>
            <a:r>
              <a:rPr lang="ko-KR" altLang="en-US" sz="1100" kern="0" spc="-40">
                <a:solidFill>
                  <a:srgbClr val="000000"/>
                </a:solidFill>
                <a:effectLst/>
                <a:latin typeface="+mn-ea"/>
              </a:rPr>
              <a:t>와 직접적인 상관이 없는 물품</a:t>
            </a:r>
            <a:endParaRPr lang="ko-KR" altLang="en-US" sz="1100" kern="0" spc="0">
              <a:solidFill>
                <a:srgbClr val="000000"/>
              </a:solidFill>
              <a:effectLst/>
              <a:latin typeface="+mn-ea"/>
            </a:endParaRPr>
          </a:p>
          <a:p>
            <a:pPr marL="116840" marR="0" indent="-11684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100" kern="0" spc="-10">
                <a:solidFill>
                  <a:srgbClr val="000000"/>
                </a:solidFill>
                <a:effectLst/>
                <a:latin typeface="+mn-ea"/>
              </a:rPr>
              <a:t>• </a:t>
            </a:r>
            <a:r>
              <a:rPr lang="ko-KR" altLang="en-US" sz="1100" kern="0" spc="-50">
                <a:solidFill>
                  <a:srgbClr val="000000"/>
                </a:solidFill>
                <a:effectLst/>
                <a:latin typeface="+mn-ea"/>
              </a:rPr>
              <a:t>컴퓨터 부품 및 완제품</a:t>
            </a:r>
            <a:r>
              <a:rPr lang="en-US" altLang="ko-KR" sz="1100" kern="0" spc="-50"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lang="ko-KR" altLang="en-US" sz="1100" kern="0" spc="-50">
                <a:solidFill>
                  <a:srgbClr val="000000"/>
                </a:solidFill>
                <a:effectLst/>
                <a:latin typeface="+mn-ea"/>
              </a:rPr>
              <a:t>태블릿 등</a:t>
            </a:r>
            <a:r>
              <a:rPr lang="en-US" altLang="ko-KR" sz="1100" kern="0" spc="-50">
                <a:solidFill>
                  <a:srgbClr val="000000"/>
                </a:solidFill>
                <a:effectLst/>
                <a:latin typeface="+mn-ea"/>
              </a:rPr>
              <a:t>)</a:t>
            </a:r>
            <a:endParaRPr lang="ko-KR" altLang="en-US" sz="1100" kern="0" spc="0">
              <a:solidFill>
                <a:srgbClr val="000000"/>
              </a:solidFill>
              <a:effectLst/>
              <a:latin typeface="+mn-ea"/>
            </a:endParaRPr>
          </a:p>
          <a:p>
            <a:pPr marL="116840" marR="0" indent="-11684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100" kern="0" spc="-10">
                <a:solidFill>
                  <a:srgbClr val="000000"/>
                </a:solidFill>
                <a:effectLst/>
                <a:latin typeface="+mn-ea"/>
              </a:rPr>
              <a:t>• </a:t>
            </a:r>
            <a:r>
              <a:rPr lang="ko-KR" altLang="en-US" sz="1100" kern="0" spc="-20">
                <a:solidFill>
                  <a:srgbClr val="000000"/>
                </a:solidFill>
                <a:effectLst/>
                <a:latin typeface="+mn-ea"/>
              </a:rPr>
              <a:t>학회 관련비</a:t>
            </a:r>
            <a:r>
              <a:rPr lang="en-US" altLang="ko-KR" sz="1100" kern="0" spc="-20"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lang="ko-KR" altLang="en-US" sz="1100" kern="0" spc="-20">
                <a:solidFill>
                  <a:srgbClr val="000000"/>
                </a:solidFill>
                <a:effectLst/>
                <a:latin typeface="+mn-ea"/>
              </a:rPr>
              <a:t>등록비</a:t>
            </a:r>
            <a:r>
              <a:rPr lang="en-US" altLang="ko-KR" sz="1100" kern="0" spc="-2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100" kern="0" spc="-20">
                <a:solidFill>
                  <a:srgbClr val="000000"/>
                </a:solidFill>
                <a:effectLst/>
                <a:latin typeface="+mn-ea"/>
              </a:rPr>
              <a:t>참가비 등</a:t>
            </a:r>
            <a:r>
              <a:rPr lang="en-US" altLang="ko-KR" sz="1100" kern="0" spc="-20">
                <a:solidFill>
                  <a:srgbClr val="000000"/>
                </a:solidFill>
                <a:effectLst/>
                <a:latin typeface="+mn-ea"/>
              </a:rPr>
              <a:t>), </a:t>
            </a:r>
            <a:r>
              <a:rPr lang="ko-KR" altLang="en-US" sz="1100" kern="0" spc="-20">
                <a:solidFill>
                  <a:srgbClr val="000000"/>
                </a:solidFill>
                <a:effectLst/>
                <a:latin typeface="+mn-ea"/>
              </a:rPr>
              <a:t>통신료 등</a:t>
            </a:r>
            <a:endParaRPr lang="ko-KR" altLang="en-US" sz="1100" kern="0" spc="0">
              <a:solidFill>
                <a:srgbClr val="000000"/>
              </a:solidFill>
              <a:effectLst/>
              <a:latin typeface="+mn-ea"/>
            </a:endParaRPr>
          </a:p>
          <a:p>
            <a:pPr marL="97790" marR="0" indent="-9779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100" kern="0" spc="0">
                <a:solidFill>
                  <a:srgbClr val="000000"/>
                </a:solidFill>
                <a:effectLst/>
                <a:latin typeface="+mn-ea"/>
              </a:rPr>
              <a:t>• </a:t>
            </a:r>
            <a:r>
              <a:rPr lang="ko-KR" altLang="en-US" sz="1100" kern="0" spc="0">
                <a:solidFill>
                  <a:srgbClr val="000000"/>
                </a:solidFill>
                <a:effectLst/>
                <a:latin typeface="+mn-ea"/>
              </a:rPr>
              <a:t>기타 관련규정 및 </a:t>
            </a:r>
            <a:r>
              <a:rPr lang="en-US" altLang="ko-KR" sz="1100" kern="0" spc="0">
                <a:solidFill>
                  <a:srgbClr val="000000"/>
                </a:solidFill>
                <a:effectLst/>
                <a:latin typeface="+mn-ea"/>
              </a:rPr>
              <a:t>RISE</a:t>
            </a:r>
            <a:r>
              <a:rPr lang="ko-KR" altLang="en-US" sz="1100" kern="0" spc="0">
                <a:solidFill>
                  <a:srgbClr val="000000"/>
                </a:solidFill>
                <a:effectLst/>
                <a:latin typeface="+mn-ea"/>
              </a:rPr>
              <a:t>사업단에서 비적격 물품으로 판단하는 경우 </a:t>
            </a:r>
            <a:endParaRPr lang="ko-KR" altLang="en-US" sz="1100">
              <a:latin typeface="+mn-ea"/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801D2F10-100B-716F-B464-71C9B3043F59}"/>
              </a:ext>
            </a:extLst>
          </p:cNvPr>
          <p:cNvCxnSpPr/>
          <p:nvPr/>
        </p:nvCxnSpPr>
        <p:spPr>
          <a:xfrm>
            <a:off x="859532" y="4219575"/>
            <a:ext cx="39856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모서리가 둥근 직사각형 48">
            <a:extLst>
              <a:ext uri="{FF2B5EF4-FFF2-40B4-BE49-F238E27FC236}">
                <a16:creationId xmlns:a16="http://schemas.microsoft.com/office/drawing/2014/main" id="{B97A4590-415F-8AA6-D0B1-A3902E0A8621}"/>
              </a:ext>
            </a:extLst>
          </p:cNvPr>
          <p:cNvSpPr/>
          <p:nvPr/>
        </p:nvSpPr>
        <p:spPr>
          <a:xfrm>
            <a:off x="932684" y="4982837"/>
            <a:ext cx="3985612" cy="1015663"/>
          </a:xfrm>
          <a:prstGeom prst="roundRect">
            <a:avLst>
              <a:gd name="adj" fmla="val 0"/>
            </a:avLst>
          </a:prstGeom>
          <a:noFill/>
        </p:spPr>
        <p:txBody>
          <a:bodyPr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fontAlgn="base" latinLnBrk="1"/>
            <a:r>
              <a:rPr lang="ko-KR" altLang="en-US" sz="1100" b="1" spc="-51">
                <a:ln>
                  <a:solidFill>
                    <a:srgbClr val="EB5175">
                      <a:alpha val="0"/>
                    </a:srgbClr>
                  </a:solidFill>
                </a:ln>
                <a:latin typeface="+mn-ea"/>
              </a:rPr>
              <a:t>제작팀이란</a:t>
            </a:r>
            <a:r>
              <a:rPr lang="en-US" altLang="ko-KR" sz="1100" b="1" spc="-51">
                <a:ln>
                  <a:solidFill>
                    <a:srgbClr val="EB5175">
                      <a:alpha val="0"/>
                    </a:srgbClr>
                  </a:solidFill>
                </a:ln>
                <a:latin typeface="+mn-ea"/>
              </a:rPr>
              <a:t>? </a:t>
            </a:r>
            <a:r>
              <a:rPr lang="ko-KR" altLang="en-US" sz="1100" b="1" spc="-51">
                <a:ln>
                  <a:solidFill>
                    <a:srgbClr val="EB5175">
                      <a:alpha val="0"/>
                    </a:srgbClr>
                  </a:solidFill>
                </a:ln>
                <a:latin typeface="+mn-ea"/>
              </a:rPr>
              <a:t>결과물로</a:t>
            </a:r>
            <a:r>
              <a:rPr lang="en-US" altLang="ko-KR" sz="1100" b="1" spc="-51">
                <a:ln>
                  <a:solidFill>
                    <a:srgbClr val="EB5175">
                      <a:alpha val="0"/>
                    </a:srgbClr>
                  </a:solidFill>
                </a:ln>
                <a:latin typeface="+mn-ea"/>
              </a:rPr>
              <a:t> </a:t>
            </a:r>
            <a:r>
              <a:rPr lang="ko-KR" altLang="en-US" sz="1100" b="1" spc="-51">
                <a:ln>
                  <a:solidFill>
                    <a:srgbClr val="EB5175">
                      <a:alpha val="0"/>
                    </a:srgbClr>
                  </a:solidFill>
                </a:ln>
                <a:latin typeface="+mn-ea"/>
              </a:rPr>
              <a:t>제작품 및 실험결과품을 제출하는 경우</a:t>
            </a:r>
            <a:endParaRPr lang="en-US" altLang="ko-KR" sz="1100" b="1" spc="-51">
              <a:ln>
                <a:solidFill>
                  <a:srgbClr val="EB5175">
                    <a:alpha val="0"/>
                  </a:srgbClr>
                </a:solidFill>
              </a:ln>
              <a:latin typeface="+mn-ea"/>
            </a:endParaRPr>
          </a:p>
          <a:p>
            <a:pPr marL="85725" indent="-85725" fontAlgn="base" latinLnBrk="1"/>
            <a:r>
              <a:rPr lang="en-US" altLang="ko-KR" sz="1100"/>
              <a:t>• </a:t>
            </a:r>
            <a:r>
              <a:rPr lang="ko-KR" altLang="en-US" sz="1100" b="1"/>
              <a:t>제작품</a:t>
            </a:r>
            <a:r>
              <a:rPr lang="en-US" altLang="ko-KR" sz="1100"/>
              <a:t>: </a:t>
            </a:r>
            <a:r>
              <a:rPr lang="ko-KR" altLang="en-US" sz="1100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직접 기획하고 디자인한 아이디어로 제작된한 ①제작 및 시제품</a:t>
            </a:r>
            <a:r>
              <a:rPr lang="en-US" altLang="ko-KR" sz="1100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②앱 등 프로그램</a:t>
            </a:r>
            <a:r>
              <a:rPr lang="en-US" altLang="ko-KR" sz="1100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③완성된 도면의 디자인 등의 산출물이 있는 것</a:t>
            </a:r>
            <a:endParaRPr lang="ko-KR" altLang="en-US" sz="1100"/>
          </a:p>
          <a:p>
            <a:pPr marL="85725" indent="-85725" fontAlgn="base" latinLnBrk="1"/>
            <a:r>
              <a:rPr lang="en-US" altLang="ko-KR" sz="1100"/>
              <a:t>• </a:t>
            </a:r>
            <a:r>
              <a:rPr lang="ko-KR" altLang="en-US" sz="1100" b="1"/>
              <a:t>실험</a:t>
            </a:r>
            <a:r>
              <a:rPr lang="en-US" altLang="ko-KR" sz="1100" b="1"/>
              <a:t>(</a:t>
            </a:r>
            <a:r>
              <a:rPr lang="ko-KR" altLang="en-US" sz="1100" b="1"/>
              <a:t>시험</a:t>
            </a:r>
            <a:r>
              <a:rPr lang="en-US" altLang="ko-KR" sz="1100" b="1"/>
              <a:t>)</a:t>
            </a:r>
            <a:r>
              <a:rPr lang="ko-KR" altLang="en-US" sz="1100" b="1"/>
              <a:t>결과품</a:t>
            </a:r>
            <a:r>
              <a:rPr lang="en-US" altLang="ko-KR" sz="1100"/>
              <a:t>: </a:t>
            </a:r>
            <a:r>
              <a:rPr lang="ko-KR" altLang="en-US" sz="1100"/>
              <a:t>실험단계에서 실험계획을 수립하고 장치와 재료를 투입하여 수행된 성능평가 등의 실험 결과물</a:t>
            </a:r>
            <a:endParaRPr lang="en-US" altLang="ko-KR" sz="1100" b="1" spc="-51">
              <a:ln>
                <a:solidFill>
                  <a:srgbClr val="EB5175">
                    <a:alpha val="0"/>
                  </a:srgbClr>
                </a:solidFill>
              </a:ln>
              <a:latin typeface="+mn-ea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62470076-5A98-7F7B-011F-EC284E5933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1" t="19059" r="25644" b="37783"/>
          <a:stretch/>
        </p:blipFill>
        <p:spPr bwMode="auto">
          <a:xfrm>
            <a:off x="717664" y="4955084"/>
            <a:ext cx="208674" cy="18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293EFD7F-3657-97E5-40BA-B40456C6EDDC}"/>
              </a:ext>
            </a:extLst>
          </p:cNvPr>
          <p:cNvCxnSpPr>
            <a:cxnSpLocks/>
          </p:cNvCxnSpPr>
          <p:nvPr/>
        </p:nvCxnSpPr>
        <p:spPr>
          <a:xfrm>
            <a:off x="1968692" y="2632621"/>
            <a:ext cx="74139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hape 74">
            <a:extLst>
              <a:ext uri="{FF2B5EF4-FFF2-40B4-BE49-F238E27FC236}">
                <a16:creationId xmlns:a16="http://schemas.microsoft.com/office/drawing/2014/main" id="{9A6BBBB1-E87C-F46F-3616-3DC89416233D}"/>
              </a:ext>
            </a:extLst>
          </p:cNvPr>
          <p:cNvSpPr/>
          <p:nvPr/>
        </p:nvSpPr>
        <p:spPr>
          <a:xfrm>
            <a:off x="5072401" y="3751540"/>
            <a:ext cx="4310268" cy="2314574"/>
          </a:xfrm>
          <a:prstGeom prst="roundRect">
            <a:avLst>
              <a:gd name="adj" fmla="val 174"/>
            </a:avLst>
          </a:prstGeom>
          <a:solidFill>
            <a:srgbClr val="FFFFFF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  <a:effectLst>
            <a:outerShdw blurRad="635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26" name="Text 76">
            <a:extLst>
              <a:ext uri="{FF2B5EF4-FFF2-40B4-BE49-F238E27FC236}">
                <a16:creationId xmlns:a16="http://schemas.microsoft.com/office/drawing/2014/main" id="{44C38387-832A-D765-FFB5-6FB7E31A247B}"/>
              </a:ext>
            </a:extLst>
          </p:cNvPr>
          <p:cNvSpPr txBox="1"/>
          <p:nvPr/>
        </p:nvSpPr>
        <p:spPr>
          <a:xfrm>
            <a:off x="5308547" y="3919247"/>
            <a:ext cx="2857641" cy="234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ko-KR" altLang="en-US" sz="1600" b="1">
                <a:solidFill>
                  <a:srgbClr val="2D3748"/>
                </a:solidFill>
                <a:latin typeface="+mn-ea"/>
              </a:rPr>
              <a:t>비제작팀</a:t>
            </a:r>
            <a:endParaRPr lang="en-US" sz="1600" dirty="0">
              <a:latin typeface="+mn-ea"/>
            </a:endParaRPr>
          </a:p>
        </p:txBody>
      </p:sp>
      <p:sp>
        <p:nvSpPr>
          <p:cNvPr id="27" name="Shape 79">
            <a:extLst>
              <a:ext uri="{FF2B5EF4-FFF2-40B4-BE49-F238E27FC236}">
                <a16:creationId xmlns:a16="http://schemas.microsoft.com/office/drawing/2014/main" id="{8AFA5BA7-5951-885B-1435-23ED2556967A}"/>
              </a:ext>
            </a:extLst>
          </p:cNvPr>
          <p:cNvSpPr/>
          <p:nvPr/>
        </p:nvSpPr>
        <p:spPr>
          <a:xfrm>
            <a:off x="5308547" y="4333274"/>
            <a:ext cx="3985611" cy="421487"/>
          </a:xfrm>
          <a:prstGeom prst="roundRect">
            <a:avLst>
              <a:gd name="adj" fmla="val 13635"/>
            </a:avLst>
          </a:prstGeom>
          <a:solidFill>
            <a:srgbClr val="F7FAFC"/>
          </a:solidFill>
          <a:ln w="12700">
            <a:solidFill>
              <a:srgbClr val="EDF2F7"/>
            </a:solidFill>
            <a:prstDash val="solid"/>
          </a:ln>
        </p:spPr>
        <p:txBody>
          <a:bodyPr/>
          <a:lstStyle/>
          <a:p>
            <a:pPr algn="ctr"/>
            <a:r>
              <a:rPr lang="ko-KR" altLang="en-US" sz="1400" b="1">
                <a:latin typeface="+mn-ea"/>
              </a:rPr>
              <a:t>지원 한도</a:t>
            </a:r>
            <a:r>
              <a:rPr lang="en-US" altLang="ko-KR" sz="1400" b="1">
                <a:latin typeface="+mn-ea"/>
              </a:rPr>
              <a:t>: </a:t>
            </a:r>
            <a:r>
              <a:rPr lang="ko-KR" altLang="en-US" sz="1400" b="1">
                <a:latin typeface="+mn-ea"/>
              </a:rPr>
              <a:t>팀당 </a:t>
            </a:r>
            <a:r>
              <a:rPr lang="en-US" altLang="ko-KR" sz="1400" b="1">
                <a:latin typeface="+mn-ea"/>
              </a:rPr>
              <a:t>30</a:t>
            </a:r>
            <a:r>
              <a:rPr lang="ko-KR" altLang="en-US" sz="1400" b="1">
                <a:latin typeface="+mn-ea"/>
              </a:rPr>
              <a:t>만원</a:t>
            </a: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84583CBE-D884-9AC7-87CF-CEE079E82182}"/>
              </a:ext>
            </a:extLst>
          </p:cNvPr>
          <p:cNvCxnSpPr/>
          <p:nvPr/>
        </p:nvCxnSpPr>
        <p:spPr>
          <a:xfrm>
            <a:off x="5308547" y="4208740"/>
            <a:ext cx="39856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모서리가 둥근 직사각형 48">
            <a:extLst>
              <a:ext uri="{FF2B5EF4-FFF2-40B4-BE49-F238E27FC236}">
                <a16:creationId xmlns:a16="http://schemas.microsoft.com/office/drawing/2014/main" id="{A7AC113E-3277-98D8-D14D-A3AD51215E30}"/>
              </a:ext>
            </a:extLst>
          </p:cNvPr>
          <p:cNvSpPr/>
          <p:nvPr/>
        </p:nvSpPr>
        <p:spPr>
          <a:xfrm>
            <a:off x="5421033" y="4983528"/>
            <a:ext cx="3873125" cy="1015663"/>
          </a:xfrm>
          <a:prstGeom prst="roundRect">
            <a:avLst>
              <a:gd name="adj" fmla="val 0"/>
            </a:avLst>
          </a:prstGeom>
          <a:noFill/>
        </p:spPr>
        <p:txBody>
          <a:bodyPr wrap="square" lIns="0" tIns="0" rIns="0" bIns="0" rtlCol="0" anchor="ctr">
            <a:sp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fontAlgn="base" latinLnBrk="1"/>
            <a:r>
              <a:rPr lang="ko-KR" altLang="en-US" sz="1100" b="1" spc="-51">
                <a:ln>
                  <a:solidFill>
                    <a:srgbClr val="EB5175">
                      <a:alpha val="0"/>
                    </a:srgbClr>
                  </a:solidFill>
                </a:ln>
                <a:latin typeface="+mn-ea"/>
              </a:rPr>
              <a:t>비제작팀이란</a:t>
            </a:r>
            <a:r>
              <a:rPr lang="en-US" altLang="ko-KR" sz="1100" b="1" spc="-51">
                <a:ln>
                  <a:solidFill>
                    <a:srgbClr val="EB5175">
                      <a:alpha val="0"/>
                    </a:srgbClr>
                  </a:solidFill>
                </a:ln>
                <a:latin typeface="+mn-ea"/>
              </a:rPr>
              <a:t>? </a:t>
            </a:r>
            <a:r>
              <a:rPr lang="ko-KR" altLang="en-US" sz="1100" b="1" spc="-51">
                <a:ln>
                  <a:solidFill>
                    <a:srgbClr val="EB5175">
                      <a:alpha val="0"/>
                    </a:srgbClr>
                  </a:solidFill>
                </a:ln>
                <a:latin typeface="+mn-ea"/>
              </a:rPr>
              <a:t>제작품과 실험결과품이 없는 결과보고서의 경우</a:t>
            </a:r>
            <a:endParaRPr lang="en-US" altLang="ko-KR" sz="1100" b="1" spc="-51">
              <a:ln>
                <a:solidFill>
                  <a:srgbClr val="EB5175">
                    <a:alpha val="0"/>
                  </a:srgbClr>
                </a:solidFill>
              </a:ln>
              <a:latin typeface="+mn-ea"/>
            </a:endParaRPr>
          </a:p>
          <a:p>
            <a:pPr marL="85725" indent="-85725" fontAlgn="base" latinLnBrk="1"/>
            <a:r>
              <a:rPr lang="en-US" altLang="ko-KR" sz="1100"/>
              <a:t>• </a:t>
            </a:r>
            <a:r>
              <a:rPr lang="ko-KR" altLang="en-US" sz="1100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제작품 및 실험결과품 이외에 데이터나 실험자료를 활용한 분석 결과와 스케치 형태의 논문 등 결과보고서</a:t>
            </a:r>
            <a:endParaRPr lang="ko-KR" altLang="en-US" sz="1100"/>
          </a:p>
          <a:p>
            <a:pPr marL="85725" indent="-85725" fontAlgn="base" latinLnBrk="1"/>
            <a:r>
              <a:rPr lang="en-US" altLang="ko-KR" sz="1100"/>
              <a:t>• </a:t>
            </a:r>
            <a:r>
              <a:rPr lang="ko-KR" altLang="en-US" sz="1100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통계</a:t>
            </a:r>
            <a:r>
              <a:rPr lang="en-US" altLang="ko-KR" sz="1100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설문 조사</a:t>
            </a:r>
            <a:r>
              <a:rPr lang="en-US" altLang="ko-KR" sz="1100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인터뷰 등 직접자료 조사 결과를 분석</a:t>
            </a:r>
            <a:r>
              <a:rPr lang="en-US" altLang="ko-KR" sz="1100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1100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가공</a:t>
            </a:r>
            <a:r>
              <a:rPr lang="en-US" altLang="ko-KR" sz="1100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sz="1100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평가를 통해 창출한 전략 보고서 등의 결과보고서</a:t>
            </a:r>
            <a:endParaRPr lang="ko-KR" altLang="en-US" sz="1100" kern="0" spc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85725" indent="-85725" fontAlgn="base" latinLnBrk="1"/>
            <a:endParaRPr lang="en-US" altLang="ko-KR" sz="1100" b="1" spc="-51">
              <a:ln>
                <a:solidFill>
                  <a:srgbClr val="EB5175">
                    <a:alpha val="0"/>
                  </a:srgbClr>
                </a:solidFill>
              </a:ln>
              <a:latin typeface="+mn-ea"/>
            </a:endParaRPr>
          </a:p>
        </p:txBody>
      </p:sp>
      <p:pic>
        <p:nvPicPr>
          <p:cNvPr id="30" name="Picture 2">
            <a:extLst>
              <a:ext uri="{FF2B5EF4-FFF2-40B4-BE49-F238E27FC236}">
                <a16:creationId xmlns:a16="http://schemas.microsoft.com/office/drawing/2014/main" id="{42B86F90-F974-17BA-8FF9-43CF3A48B3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1" t="19059" r="25644" b="37783"/>
          <a:stretch/>
        </p:blipFill>
        <p:spPr bwMode="auto">
          <a:xfrm>
            <a:off x="5162591" y="4951079"/>
            <a:ext cx="208674" cy="18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Content Placeholder 10">
            <a:extLst>
              <a:ext uri="{FF2B5EF4-FFF2-40B4-BE49-F238E27FC236}">
                <a16:creationId xmlns:a16="http://schemas.microsoft.com/office/drawing/2014/main" id="{ADBA5D22-2795-9908-8979-5C46D29710BA}"/>
              </a:ext>
            </a:extLst>
          </p:cNvPr>
          <p:cNvSpPr txBox="1">
            <a:spLocks/>
          </p:cNvSpPr>
          <p:nvPr/>
        </p:nvSpPr>
        <p:spPr>
          <a:xfrm>
            <a:off x="623385" y="6337503"/>
            <a:ext cx="8759284" cy="31006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Autofit/>
          </a:bodyPr>
          <a:lstStyle/>
          <a:p>
            <a:pPr algn="ctr" defTabSz="1218987">
              <a:spcBef>
                <a:spcPct val="20000"/>
              </a:spcBef>
              <a:buClr>
                <a:srgbClr val="019ADD"/>
              </a:buClr>
              <a:buSzPct val="100000"/>
            </a:pPr>
            <a:r>
              <a:rPr lang="ko-KR" altLang="en-US" sz="1400" b="1" kern="0" spc="0">
                <a:solidFill>
                  <a:srgbClr val="000000"/>
                </a:solidFill>
                <a:effectLst/>
                <a:latin typeface="+mn-ea"/>
              </a:rPr>
              <a:t>지원 제외 항목을 반드시 확인</a:t>
            </a:r>
            <a:r>
              <a:rPr lang="en-US" altLang="ko-KR" sz="1400" b="1" kern="0" spc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400" b="1" kern="0" spc="0">
                <a:solidFill>
                  <a:srgbClr val="000000"/>
                </a:solidFill>
                <a:effectLst/>
                <a:latin typeface="+mn-ea"/>
              </a:rPr>
              <a:t>사업예산 규모에 따라 지원금 및 지원 내용은 변동 가능</a:t>
            </a:r>
            <a:endParaRPr lang="en-US" altLang="ko-KR" sz="1400" b="1" kern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35" name="Text 76">
            <a:extLst>
              <a:ext uri="{FF2B5EF4-FFF2-40B4-BE49-F238E27FC236}">
                <a16:creationId xmlns:a16="http://schemas.microsoft.com/office/drawing/2014/main" id="{ED45CD26-8EDC-66DA-0E60-1452B40C442E}"/>
              </a:ext>
            </a:extLst>
          </p:cNvPr>
          <p:cNvSpPr txBox="1"/>
          <p:nvPr/>
        </p:nvSpPr>
        <p:spPr>
          <a:xfrm>
            <a:off x="2058167" y="2385252"/>
            <a:ext cx="2857641" cy="234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ko-KR" altLang="en-US" sz="1200" b="1">
                <a:solidFill>
                  <a:srgbClr val="2D3748"/>
                </a:solidFill>
                <a:latin typeface="+mn-ea"/>
              </a:rPr>
              <a:t>지출 가능 내역</a:t>
            </a:r>
            <a:endParaRPr lang="en-US" sz="1200" dirty="0">
              <a:latin typeface="+mn-ea"/>
            </a:endParaRPr>
          </a:p>
        </p:txBody>
      </p:sp>
      <p:sp>
        <p:nvSpPr>
          <p:cNvPr id="36" name="Text 76">
            <a:extLst>
              <a:ext uri="{FF2B5EF4-FFF2-40B4-BE49-F238E27FC236}">
                <a16:creationId xmlns:a16="http://schemas.microsoft.com/office/drawing/2014/main" id="{86E9FA5C-78C5-B13B-BFCB-C4A7508D7716}"/>
              </a:ext>
            </a:extLst>
          </p:cNvPr>
          <p:cNvSpPr txBox="1"/>
          <p:nvPr/>
        </p:nvSpPr>
        <p:spPr>
          <a:xfrm>
            <a:off x="6471591" y="2376819"/>
            <a:ext cx="2857641" cy="234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ko-KR" altLang="en-US" sz="1200" b="1">
                <a:solidFill>
                  <a:srgbClr val="2D3748"/>
                </a:solidFill>
                <a:latin typeface="+mn-ea"/>
              </a:rPr>
              <a:t>지원 제외 등 지출 불가 내역</a:t>
            </a:r>
            <a:endParaRPr lang="en-US" sz="1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21237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0010B81-F5F1-4B8E-8FBA-D7B56DAE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4078" latinLnBrk="1"/>
            <a:fld id="{562B59FD-5101-4269-9F0E-E2CB88AD9B71}" type="slidenum">
              <a:rPr lang="ko-KR" altLang="en-US" sz="1662" smtClean="0">
                <a:solidFill>
                  <a:prstClr val="white">
                    <a:lumMod val="50000"/>
                  </a:prstClr>
                </a:solidFill>
              </a:rPr>
              <a:pPr defTabSz="844078" latinLnBrk="1"/>
              <a:t>18</a:t>
            </a:fld>
            <a:endParaRPr lang="ko-KR" altLang="en-US" sz="1662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EC1526-C6CD-9C8C-1BB6-6E806D97C8AA}"/>
              </a:ext>
            </a:extLst>
          </p:cNvPr>
          <p:cNvSpPr txBox="1"/>
          <p:nvPr/>
        </p:nvSpPr>
        <p:spPr>
          <a:xfrm>
            <a:off x="436899" y="520496"/>
            <a:ext cx="835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RISE</a:t>
            </a:r>
            <a:r>
              <a:rPr lang="ko-KR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사업단 지원 내용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B455726-86E5-3536-8818-67D77E81742D}"/>
              </a:ext>
            </a:extLst>
          </p:cNvPr>
          <p:cNvSpPr/>
          <p:nvPr/>
        </p:nvSpPr>
        <p:spPr>
          <a:xfrm>
            <a:off x="436899" y="998846"/>
            <a:ext cx="7839000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30191" latinLnBrk="0" hangingPunct="0">
              <a:spcAft>
                <a:spcPct val="16000"/>
              </a:spcAft>
              <a:buSzPct val="100000"/>
            </a:pP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RISE</a:t>
            </a: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사업단</a:t>
            </a:r>
            <a:r>
              <a:rPr lang="en-US" altLang="ko-KR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,</a:t>
            </a:r>
            <a:r>
              <a:rPr lang="ko-KR" altLang="en-US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 학생팀 지원비</a:t>
            </a: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(</a:t>
            </a: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재료비</a:t>
            </a:r>
            <a:r>
              <a:rPr lang="en-US" altLang="ko-KR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)</a:t>
            </a:r>
            <a:r>
              <a:rPr lang="ko-KR" altLang="en-US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 사용 절차도</a:t>
            </a:r>
            <a:endParaRPr lang="ko-KR" altLang="en-US" b="1" dirty="0">
              <a:gradFill>
                <a:gsLst>
                  <a:gs pos="100000">
                    <a:srgbClr val="0070C0"/>
                  </a:gs>
                  <a:gs pos="0">
                    <a:srgbClr val="1F497D">
                      <a:lumMod val="75000"/>
                    </a:srgbClr>
                  </a:gs>
                </a:gsLst>
                <a:lin ang="5400000" scaled="0"/>
              </a:gradFill>
              <a:cs typeface="Arial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DE19858E-FA2F-8724-DA9C-A344874E27AF}"/>
              </a:ext>
            </a:extLst>
          </p:cNvPr>
          <p:cNvSpPr/>
          <p:nvPr/>
        </p:nvSpPr>
        <p:spPr>
          <a:xfrm>
            <a:off x="436899" y="251298"/>
            <a:ext cx="1621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3273" hangingPunct="0">
              <a:buSzPct val="100000"/>
            </a:pPr>
            <a:r>
              <a:rPr lang="en-US" altLang="ko-KR" sz="1200" b="1" spc="-82">
                <a:solidFill>
                  <a:schemeClr val="accent2">
                    <a:lumMod val="40000"/>
                    <a:lumOff val="60000"/>
                  </a:schemeClr>
                </a:solidFill>
              </a:rPr>
              <a:t>ORIENTATION</a:t>
            </a:r>
            <a:endParaRPr lang="ko-KR" altLang="en-US" sz="1200" b="1" spc="-82" dirty="0">
              <a:solidFill>
                <a:schemeClr val="accent2">
                  <a:lumMod val="40000"/>
                  <a:lumOff val="60000"/>
                </a:schemeClr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34" name="Content Placeholder 10">
            <a:extLst>
              <a:ext uri="{FF2B5EF4-FFF2-40B4-BE49-F238E27FC236}">
                <a16:creationId xmlns:a16="http://schemas.microsoft.com/office/drawing/2014/main" id="{ADBA5D22-2795-9908-8979-5C46D29710BA}"/>
              </a:ext>
            </a:extLst>
          </p:cNvPr>
          <p:cNvSpPr txBox="1">
            <a:spLocks/>
          </p:cNvSpPr>
          <p:nvPr/>
        </p:nvSpPr>
        <p:spPr>
          <a:xfrm>
            <a:off x="436899" y="6366462"/>
            <a:ext cx="9321104" cy="26995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>
            <a:noAutofit/>
          </a:bodyPr>
          <a:lstStyle/>
          <a:p>
            <a:pPr algn="ctr" defTabSz="1218987">
              <a:spcBef>
                <a:spcPct val="20000"/>
              </a:spcBef>
              <a:buClr>
                <a:srgbClr val="019ADD"/>
              </a:buClr>
              <a:buSzPct val="100000"/>
            </a:pPr>
            <a:r>
              <a:rPr lang="ko-KR" altLang="en-US" sz="1400" b="1" kern="0" spc="0">
                <a:solidFill>
                  <a:srgbClr val="000000"/>
                </a:solidFill>
                <a:effectLst/>
                <a:latin typeface="+mn-ea"/>
              </a:rPr>
              <a:t>개인이 지출후 사후 정산은 불가 </a:t>
            </a:r>
            <a:r>
              <a:rPr lang="en-US" altLang="ko-KR" sz="1400" b="1" kern="0" spc="0">
                <a:solidFill>
                  <a:srgbClr val="000000"/>
                </a:solidFill>
                <a:effectLst/>
                <a:latin typeface="+mn-ea"/>
              </a:rPr>
              <a:t>/ RISE</a:t>
            </a:r>
            <a:r>
              <a:rPr lang="ko-KR" altLang="en-US" sz="1400" b="1" kern="0" spc="0">
                <a:solidFill>
                  <a:srgbClr val="000000"/>
                </a:solidFill>
                <a:effectLst/>
                <a:latin typeface="+mn-ea"/>
              </a:rPr>
              <a:t>사업단 법인카드로 온라인 결제 또는 거래명세서에 의한 입금 만 가능</a:t>
            </a:r>
            <a:endParaRPr lang="en-US" altLang="ko-KR" sz="1400" b="1" kern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77F7DF3-2AA0-2774-E0DD-318C36508572}"/>
              </a:ext>
            </a:extLst>
          </p:cNvPr>
          <p:cNvSpPr/>
          <p:nvPr/>
        </p:nvSpPr>
        <p:spPr>
          <a:xfrm>
            <a:off x="1231207" y="1839111"/>
            <a:ext cx="2054031" cy="4207173"/>
          </a:xfrm>
          <a:prstGeom prst="roundRect">
            <a:avLst>
              <a:gd name="adj" fmla="val 406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화살표: 아래쪽 10">
            <a:extLst>
              <a:ext uri="{FF2B5EF4-FFF2-40B4-BE49-F238E27FC236}">
                <a16:creationId xmlns:a16="http://schemas.microsoft.com/office/drawing/2014/main" id="{A7664520-2D23-F671-17B4-D8EEA145658B}"/>
              </a:ext>
            </a:extLst>
          </p:cNvPr>
          <p:cNvSpPr/>
          <p:nvPr/>
        </p:nvSpPr>
        <p:spPr>
          <a:xfrm>
            <a:off x="2230392" y="2520578"/>
            <a:ext cx="762496" cy="2724357"/>
          </a:xfrm>
          <a:prstGeom prst="downArrow">
            <a:avLst>
              <a:gd name="adj1" fmla="val 73613"/>
              <a:gd name="adj2" fmla="val 50174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C74449EA-D3A3-4591-DC8F-A8EF434752DB}"/>
              </a:ext>
            </a:extLst>
          </p:cNvPr>
          <p:cNvSpPr/>
          <p:nvPr/>
        </p:nvSpPr>
        <p:spPr>
          <a:xfrm>
            <a:off x="1953169" y="2925590"/>
            <a:ext cx="1332070" cy="670930"/>
          </a:xfrm>
          <a:prstGeom prst="roundRect">
            <a:avLst>
              <a:gd name="adj" fmla="val 15442"/>
            </a:avLst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>
                <a:solidFill>
                  <a:schemeClr val="tx2">
                    <a:lumMod val="50000"/>
                  </a:schemeClr>
                </a:solidFill>
                <a:latin typeface="+mn-ea"/>
              </a:rPr>
              <a:t>제작계획수립</a:t>
            </a:r>
            <a:endParaRPr lang="en-US" altLang="ko-KR" sz="1200" b="1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55A709FC-07DC-BF66-C484-2605E49E8991}"/>
              </a:ext>
            </a:extLst>
          </p:cNvPr>
          <p:cNvSpPr/>
          <p:nvPr/>
        </p:nvSpPr>
        <p:spPr>
          <a:xfrm>
            <a:off x="3943855" y="2814184"/>
            <a:ext cx="900000" cy="90000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200" b="1">
                <a:solidFill>
                  <a:schemeClr val="tx1"/>
                </a:solidFill>
                <a:latin typeface="+mn-ea"/>
              </a:rPr>
              <a:t>구매물품</a:t>
            </a:r>
            <a:endParaRPr lang="en-US" altLang="ko-KR" sz="1200" b="1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ko-KR" altLang="en-US" sz="1200" b="1">
                <a:solidFill>
                  <a:schemeClr val="tx1"/>
                </a:solidFill>
                <a:latin typeface="+mn-ea"/>
              </a:rPr>
              <a:t>신청서 작성</a:t>
            </a: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6815F4F9-D57B-E98B-B687-DA24A06BFFAC}"/>
              </a:ext>
            </a:extLst>
          </p:cNvPr>
          <p:cNvSpPr/>
          <p:nvPr/>
        </p:nvSpPr>
        <p:spPr>
          <a:xfrm>
            <a:off x="5533768" y="2816843"/>
            <a:ext cx="900000" cy="90000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200" b="1">
                <a:solidFill>
                  <a:schemeClr val="tx1"/>
                </a:solidFill>
                <a:latin typeface="+mn-ea"/>
              </a:rPr>
              <a:t>지도교수</a:t>
            </a:r>
            <a:endParaRPr lang="en-US" altLang="ko-KR" sz="1200" b="1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ko-KR" altLang="en-US" sz="1200" b="1">
                <a:solidFill>
                  <a:schemeClr val="tx1"/>
                </a:solidFill>
                <a:latin typeface="+mn-ea"/>
              </a:rPr>
              <a:t>확인서명</a:t>
            </a: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740888E5-7BFF-06B2-33FE-E733D2A745A8}"/>
              </a:ext>
            </a:extLst>
          </p:cNvPr>
          <p:cNvSpPr/>
          <p:nvPr/>
        </p:nvSpPr>
        <p:spPr>
          <a:xfrm>
            <a:off x="2142176" y="3982747"/>
            <a:ext cx="988121" cy="772530"/>
          </a:xfrm>
          <a:prstGeom prst="roundRect">
            <a:avLst>
              <a:gd name="adj" fmla="val 15075"/>
            </a:avLst>
          </a:prstGeom>
          <a:solidFill>
            <a:schemeClr val="bg1">
              <a:lumMod val="75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200" b="1">
                <a:solidFill>
                  <a:schemeClr val="tx1"/>
                </a:solidFill>
                <a:latin typeface="+mn-ea"/>
              </a:rPr>
              <a:t>신청보완</a:t>
            </a:r>
            <a:endParaRPr lang="en-US" altLang="ko-KR" sz="1200" b="1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en-US" altLang="ko-KR" sz="1000" b="1">
                <a:solidFill>
                  <a:schemeClr val="tx1"/>
                </a:solidFill>
                <a:latin typeface="+mn-ea"/>
              </a:rPr>
              <a:t>-----------</a:t>
            </a:r>
          </a:p>
          <a:p>
            <a:pPr algn="ctr"/>
            <a:r>
              <a:rPr lang="ko-KR" altLang="en-US" sz="1200" b="1">
                <a:solidFill>
                  <a:schemeClr val="tx1"/>
                </a:solidFill>
                <a:latin typeface="+mn-ea"/>
              </a:rPr>
              <a:t>구매승인</a:t>
            </a: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F033EC60-DFD9-3553-9BB5-BD04D5005F6E}"/>
              </a:ext>
            </a:extLst>
          </p:cNvPr>
          <p:cNvSpPr/>
          <p:nvPr/>
        </p:nvSpPr>
        <p:spPr>
          <a:xfrm>
            <a:off x="7080569" y="2816843"/>
            <a:ext cx="900000" cy="90000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200" b="1">
                <a:solidFill>
                  <a:schemeClr val="tx1"/>
                </a:solidFill>
                <a:latin typeface="+mn-ea"/>
              </a:rPr>
              <a:t>제작비</a:t>
            </a:r>
            <a:endParaRPr lang="en-US" altLang="ko-KR" sz="1200" b="1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ko-KR" altLang="en-US" sz="1200" b="1">
                <a:solidFill>
                  <a:schemeClr val="tx1"/>
                </a:solidFill>
                <a:latin typeface="+mn-ea"/>
              </a:rPr>
              <a:t>신청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18A16A3F-1528-25F8-C0B4-AEC42A6F7DFA}"/>
              </a:ext>
            </a:extLst>
          </p:cNvPr>
          <p:cNvSpPr/>
          <p:nvPr/>
        </p:nvSpPr>
        <p:spPr>
          <a:xfrm>
            <a:off x="1953169" y="5263716"/>
            <a:ext cx="1332070" cy="670930"/>
          </a:xfrm>
          <a:prstGeom prst="roundRect">
            <a:avLst>
              <a:gd name="adj" fmla="val 15442"/>
            </a:avLst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>
                <a:solidFill>
                  <a:schemeClr val="tx2">
                    <a:lumMod val="50000"/>
                  </a:schemeClr>
                </a:solidFill>
                <a:latin typeface="+mn-ea"/>
              </a:rPr>
              <a:t>지원비 사용</a:t>
            </a:r>
            <a:endParaRPr lang="en-US" altLang="ko-KR" sz="1200" b="1">
              <a:solidFill>
                <a:schemeClr val="tx2">
                  <a:lumMod val="50000"/>
                </a:schemeClr>
              </a:solidFill>
              <a:latin typeface="+mn-ea"/>
            </a:endParaRPr>
          </a:p>
          <a:p>
            <a:pPr algn="ctr"/>
            <a:r>
              <a:rPr lang="en-US" altLang="ko-KR" sz="1200" b="1">
                <a:solidFill>
                  <a:schemeClr val="tx2">
                    <a:lumMod val="50000"/>
                  </a:schemeClr>
                </a:solidFill>
                <a:latin typeface="+mn-ea"/>
              </a:rPr>
              <a:t>(</a:t>
            </a:r>
            <a:r>
              <a:rPr lang="ko-KR" altLang="en-US" sz="1200" b="1">
                <a:solidFill>
                  <a:schemeClr val="tx2">
                    <a:lumMod val="50000"/>
                  </a:schemeClr>
                </a:solidFill>
                <a:latin typeface="+mn-ea"/>
              </a:rPr>
              <a:t>물품구매</a:t>
            </a:r>
            <a:r>
              <a:rPr lang="en-US" altLang="ko-KR" sz="1200" b="1">
                <a:solidFill>
                  <a:schemeClr val="tx2">
                    <a:lumMod val="50000"/>
                  </a:schemeClr>
                </a:solidFill>
                <a:latin typeface="+mn-ea"/>
              </a:rPr>
              <a:t>)</a:t>
            </a:r>
            <a:endParaRPr lang="ko-KR" altLang="en-US" sz="1200" b="1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cxnSp>
        <p:nvCxnSpPr>
          <p:cNvPr id="33" name="연결선: 꺾임 32">
            <a:extLst>
              <a:ext uri="{FF2B5EF4-FFF2-40B4-BE49-F238E27FC236}">
                <a16:creationId xmlns:a16="http://schemas.microsoft.com/office/drawing/2014/main" id="{ED544DD5-42CF-CCE9-CFF5-F98ADE1CAECC}"/>
              </a:ext>
            </a:extLst>
          </p:cNvPr>
          <p:cNvCxnSpPr>
            <a:cxnSpLocks/>
            <a:stCxn id="15" idx="2"/>
            <a:endCxn id="14" idx="1"/>
          </p:cNvCxnSpPr>
          <p:nvPr/>
        </p:nvCxnSpPr>
        <p:spPr>
          <a:xfrm rot="10800000">
            <a:off x="1953169" y="3261056"/>
            <a:ext cx="249654" cy="948341"/>
          </a:xfrm>
          <a:prstGeom prst="bentConnector3">
            <a:avLst>
              <a:gd name="adj1" fmla="val 191567"/>
            </a:avLst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연결선: 꺾임 35">
            <a:extLst>
              <a:ext uri="{FF2B5EF4-FFF2-40B4-BE49-F238E27FC236}">
                <a16:creationId xmlns:a16="http://schemas.microsoft.com/office/drawing/2014/main" id="{6503E5D8-831F-9C0B-2B82-953716DCF84B}"/>
              </a:ext>
            </a:extLst>
          </p:cNvPr>
          <p:cNvCxnSpPr>
            <a:cxnSpLocks/>
            <a:stCxn id="31" idx="2"/>
            <a:endCxn id="24" idx="3"/>
          </p:cNvCxnSpPr>
          <p:nvPr/>
        </p:nvCxnSpPr>
        <p:spPr>
          <a:xfrm rot="5400000">
            <a:off x="5004349" y="1842791"/>
            <a:ext cx="652169" cy="4400272"/>
          </a:xfrm>
          <a:prstGeom prst="bentConnector2">
            <a:avLst/>
          </a:prstGeom>
          <a:ln w="3492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4B8E5040-65FC-6EEF-3BB7-11902B31E840}"/>
              </a:ext>
            </a:extLst>
          </p:cNvPr>
          <p:cNvSpPr/>
          <p:nvPr/>
        </p:nvSpPr>
        <p:spPr>
          <a:xfrm>
            <a:off x="3798690" y="4239812"/>
            <a:ext cx="2880000" cy="360000"/>
          </a:xfrm>
          <a:prstGeom prst="roundRect">
            <a:avLst>
              <a:gd name="adj" fmla="val 50000"/>
            </a:avLst>
          </a:prstGeom>
          <a:solidFill>
            <a:srgbClr val="359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>
                <a:latin typeface="+mn-ea"/>
              </a:rPr>
              <a:t>www.cnucapstone.kr</a:t>
            </a:r>
            <a:endParaRPr lang="ko-KR" altLang="en-US" sz="1600" b="1">
              <a:latin typeface="+mn-ea"/>
            </a:endParaRPr>
          </a:p>
        </p:txBody>
      </p: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0B24081B-355C-23FE-D270-50EC27FFA816}"/>
              </a:ext>
            </a:extLst>
          </p:cNvPr>
          <p:cNvCxnSpPr>
            <a:stCxn id="14" idx="3"/>
            <a:endCxn id="16" idx="1"/>
          </p:cNvCxnSpPr>
          <p:nvPr/>
        </p:nvCxnSpPr>
        <p:spPr>
          <a:xfrm>
            <a:off x="3285239" y="3261055"/>
            <a:ext cx="658616" cy="3129"/>
          </a:xfrm>
          <a:prstGeom prst="straightConnector1">
            <a:avLst/>
          </a:prstGeom>
          <a:ln w="3492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A514622D-5BC8-AB16-CF46-3468BEA50A95}"/>
              </a:ext>
            </a:extLst>
          </p:cNvPr>
          <p:cNvCxnSpPr>
            <a:cxnSpLocks/>
            <a:stCxn id="16" idx="3"/>
            <a:endCxn id="19" idx="1"/>
          </p:cNvCxnSpPr>
          <p:nvPr/>
        </p:nvCxnSpPr>
        <p:spPr>
          <a:xfrm>
            <a:off x="4843855" y="3264184"/>
            <a:ext cx="689913" cy="2659"/>
          </a:xfrm>
          <a:prstGeom prst="straightConnector1">
            <a:avLst/>
          </a:prstGeom>
          <a:ln w="3492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>
            <a:extLst>
              <a:ext uri="{FF2B5EF4-FFF2-40B4-BE49-F238E27FC236}">
                <a16:creationId xmlns:a16="http://schemas.microsoft.com/office/drawing/2014/main" id="{834BCAA3-A8B1-8DAB-6CF1-86CA8A0163FE}"/>
              </a:ext>
            </a:extLst>
          </p:cNvPr>
          <p:cNvCxnSpPr>
            <a:cxnSpLocks/>
            <a:stCxn id="19" idx="3"/>
            <a:endCxn id="31" idx="1"/>
          </p:cNvCxnSpPr>
          <p:nvPr/>
        </p:nvCxnSpPr>
        <p:spPr>
          <a:xfrm>
            <a:off x="6433768" y="3266843"/>
            <a:ext cx="646801" cy="0"/>
          </a:xfrm>
          <a:prstGeom prst="straightConnector1">
            <a:avLst/>
          </a:prstGeom>
          <a:ln w="3492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122F0A72-3AAF-41C7-0320-74CD4871BEA7}"/>
              </a:ext>
            </a:extLst>
          </p:cNvPr>
          <p:cNvSpPr/>
          <p:nvPr/>
        </p:nvSpPr>
        <p:spPr>
          <a:xfrm>
            <a:off x="1953170" y="1839111"/>
            <a:ext cx="1332070" cy="772530"/>
          </a:xfrm>
          <a:prstGeom prst="roundRect">
            <a:avLst>
              <a:gd name="adj" fmla="val 15442"/>
            </a:avLst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>
                <a:solidFill>
                  <a:schemeClr val="tx2">
                    <a:lumMod val="50000"/>
                  </a:schemeClr>
                </a:solidFill>
                <a:latin typeface="+mn-ea"/>
              </a:rPr>
              <a:t>캡스톤디자인</a:t>
            </a:r>
            <a:endParaRPr lang="en-US" altLang="ko-KR" sz="1200" b="1">
              <a:solidFill>
                <a:schemeClr val="tx2">
                  <a:lumMod val="50000"/>
                </a:schemeClr>
              </a:solidFill>
              <a:latin typeface="+mn-ea"/>
            </a:endParaRPr>
          </a:p>
          <a:p>
            <a:pPr algn="ctr"/>
            <a:r>
              <a:rPr lang="ko-KR" altLang="en-US" sz="1200" b="1">
                <a:solidFill>
                  <a:schemeClr val="tx2">
                    <a:lumMod val="50000"/>
                  </a:schemeClr>
                </a:solidFill>
                <a:latin typeface="+mn-ea"/>
              </a:rPr>
              <a:t>과제계획서</a:t>
            </a:r>
            <a:endParaRPr lang="en-US" altLang="ko-KR" sz="1200" b="1">
              <a:solidFill>
                <a:schemeClr val="tx2">
                  <a:lumMod val="50000"/>
                </a:schemeClr>
              </a:solidFill>
              <a:latin typeface="+mn-ea"/>
            </a:endParaRPr>
          </a:p>
          <a:p>
            <a:pPr algn="ctr"/>
            <a:r>
              <a:rPr lang="ko-KR" altLang="en-US" sz="1200" b="1">
                <a:solidFill>
                  <a:schemeClr val="tx2">
                    <a:lumMod val="50000"/>
                  </a:schemeClr>
                </a:solidFill>
                <a:latin typeface="+mn-ea"/>
              </a:rPr>
              <a:t>작성</a:t>
            </a:r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688271E1-054B-9475-9D70-8943F9FBE283}"/>
              </a:ext>
            </a:extLst>
          </p:cNvPr>
          <p:cNvSpPr/>
          <p:nvPr/>
        </p:nvSpPr>
        <p:spPr>
          <a:xfrm>
            <a:off x="6921776" y="1635748"/>
            <a:ext cx="1196914" cy="445975"/>
          </a:xfrm>
          <a:prstGeom prst="roundRect">
            <a:avLst>
              <a:gd name="adj" fmla="val 7502"/>
            </a:avLst>
          </a:prstGeom>
          <a:solidFill>
            <a:schemeClr val="tx2">
              <a:lumMod val="75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200" b="1">
                <a:solidFill>
                  <a:schemeClr val="bg1"/>
                </a:solidFill>
                <a:latin typeface="+mn-ea"/>
              </a:rPr>
              <a:t>교과 팀구성</a:t>
            </a:r>
            <a:endParaRPr lang="en-US" altLang="ko-KR" sz="1200" b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60C19931-65BF-98B9-666A-31C07B93DB8B}"/>
              </a:ext>
            </a:extLst>
          </p:cNvPr>
          <p:cNvSpPr/>
          <p:nvPr/>
        </p:nvSpPr>
        <p:spPr>
          <a:xfrm>
            <a:off x="3755151" y="2043455"/>
            <a:ext cx="2880000" cy="360000"/>
          </a:xfrm>
          <a:prstGeom prst="roundRect">
            <a:avLst>
              <a:gd name="adj" fmla="val 50000"/>
            </a:avLst>
          </a:prstGeom>
          <a:solidFill>
            <a:srgbClr val="3595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>
                <a:latin typeface="+mn-ea"/>
              </a:rPr>
              <a:t>www.cnucapstone.kr</a:t>
            </a:r>
            <a:endParaRPr lang="ko-KR" altLang="en-US" sz="1600" b="1">
              <a:latin typeface="+mn-ea"/>
            </a:endParaRPr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458978AD-3A27-5A1E-260F-8D54C8C1703F}"/>
              </a:ext>
            </a:extLst>
          </p:cNvPr>
          <p:cNvSpPr/>
          <p:nvPr/>
        </p:nvSpPr>
        <p:spPr>
          <a:xfrm>
            <a:off x="3663227" y="5149181"/>
            <a:ext cx="900000" cy="90000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200" b="1">
                <a:solidFill>
                  <a:schemeClr val="tx1"/>
                </a:solidFill>
                <a:latin typeface="+mn-ea"/>
              </a:rPr>
              <a:t>사업단</a:t>
            </a:r>
            <a:endParaRPr lang="en-US" altLang="ko-KR" sz="1200" b="1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ko-KR" altLang="en-US" sz="1200" b="1">
                <a:solidFill>
                  <a:schemeClr val="tx1"/>
                </a:solidFill>
                <a:latin typeface="+mn-ea"/>
              </a:rPr>
              <a:t>방문</a:t>
            </a:r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F957BE9E-B04A-7EB9-F7BE-3BB0D2A7534A}"/>
              </a:ext>
            </a:extLst>
          </p:cNvPr>
          <p:cNvSpPr/>
          <p:nvPr/>
        </p:nvSpPr>
        <p:spPr>
          <a:xfrm>
            <a:off x="4766317" y="5295128"/>
            <a:ext cx="1080000" cy="25200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200" b="1">
                <a:solidFill>
                  <a:schemeClr val="tx1"/>
                </a:solidFill>
                <a:latin typeface="+mn-ea"/>
              </a:rPr>
              <a:t>온라인결제</a:t>
            </a:r>
          </a:p>
        </p:txBody>
      </p:sp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82F02A3C-E670-403F-1D45-E37F64931C3B}"/>
              </a:ext>
            </a:extLst>
          </p:cNvPr>
          <p:cNvSpPr/>
          <p:nvPr/>
        </p:nvSpPr>
        <p:spPr>
          <a:xfrm>
            <a:off x="4766317" y="5656210"/>
            <a:ext cx="1080000" cy="25200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200" b="1">
                <a:solidFill>
                  <a:schemeClr val="tx1"/>
                </a:solidFill>
                <a:latin typeface="+mn-ea"/>
              </a:rPr>
              <a:t>신용카드수령</a:t>
            </a:r>
          </a:p>
        </p:txBody>
      </p:sp>
      <p:sp>
        <p:nvSpPr>
          <p:cNvPr id="47" name="사각형: 둥근 모서리 46">
            <a:extLst>
              <a:ext uri="{FF2B5EF4-FFF2-40B4-BE49-F238E27FC236}">
                <a16:creationId xmlns:a16="http://schemas.microsoft.com/office/drawing/2014/main" id="{2D3980B2-453F-3A29-E026-770D0FDEEB0E}"/>
              </a:ext>
            </a:extLst>
          </p:cNvPr>
          <p:cNvSpPr/>
          <p:nvPr/>
        </p:nvSpPr>
        <p:spPr>
          <a:xfrm>
            <a:off x="6078753" y="5656210"/>
            <a:ext cx="1080000" cy="252000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200" b="1">
                <a:solidFill>
                  <a:schemeClr val="tx1"/>
                </a:solidFill>
                <a:latin typeface="+mn-ea"/>
              </a:rPr>
              <a:t>현장 구매</a:t>
            </a:r>
          </a:p>
        </p:txBody>
      </p:sp>
      <p:cxnSp>
        <p:nvCxnSpPr>
          <p:cNvPr id="48" name="연결선: 꺾임 47">
            <a:extLst>
              <a:ext uri="{FF2B5EF4-FFF2-40B4-BE49-F238E27FC236}">
                <a16:creationId xmlns:a16="http://schemas.microsoft.com/office/drawing/2014/main" id="{3FA36644-5770-604C-562B-8FA42F140FCC}"/>
              </a:ext>
            </a:extLst>
          </p:cNvPr>
          <p:cNvCxnSpPr>
            <a:stCxn id="16" idx="0"/>
            <a:endCxn id="19" idx="0"/>
          </p:cNvCxnSpPr>
          <p:nvPr/>
        </p:nvCxnSpPr>
        <p:spPr>
          <a:xfrm rot="16200000" flipH="1">
            <a:off x="5187481" y="2020557"/>
            <a:ext cx="2659" cy="1589913"/>
          </a:xfrm>
          <a:prstGeom prst="bentConnector3">
            <a:avLst>
              <a:gd name="adj1" fmla="val -8597217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0230B688-45DC-D916-5EFA-F27F6DC9C147}"/>
              </a:ext>
            </a:extLst>
          </p:cNvPr>
          <p:cNvSpPr/>
          <p:nvPr/>
        </p:nvSpPr>
        <p:spPr>
          <a:xfrm>
            <a:off x="4639417" y="2499312"/>
            <a:ext cx="1111468" cy="21513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900" b="1">
                <a:solidFill>
                  <a:schemeClr val="tx1"/>
                </a:solidFill>
                <a:latin typeface="+mn-ea"/>
              </a:rPr>
              <a:t>서식 다운로드</a:t>
            </a:r>
          </a:p>
        </p:txBody>
      </p:sp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7D32BF90-CFBE-93CC-E7F6-81EA1E228063}"/>
              </a:ext>
            </a:extLst>
          </p:cNvPr>
          <p:cNvCxnSpPr>
            <a:stCxn id="43" idx="2"/>
            <a:endCxn id="49" idx="0"/>
          </p:cNvCxnSpPr>
          <p:nvPr/>
        </p:nvCxnSpPr>
        <p:spPr>
          <a:xfrm>
            <a:off x="5195151" y="2403455"/>
            <a:ext cx="0" cy="958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연결선: 꺾임 50">
            <a:extLst>
              <a:ext uri="{FF2B5EF4-FFF2-40B4-BE49-F238E27FC236}">
                <a16:creationId xmlns:a16="http://schemas.microsoft.com/office/drawing/2014/main" id="{1CB834CA-3FD5-62AA-0A78-FB4EB3E270D9}"/>
              </a:ext>
            </a:extLst>
          </p:cNvPr>
          <p:cNvCxnSpPr>
            <a:cxnSpLocks/>
            <a:stCxn id="42" idx="2"/>
            <a:endCxn id="43" idx="3"/>
          </p:cNvCxnSpPr>
          <p:nvPr/>
        </p:nvCxnSpPr>
        <p:spPr>
          <a:xfrm rot="5400000">
            <a:off x="7006826" y="1710048"/>
            <a:ext cx="141732" cy="885082"/>
          </a:xfrm>
          <a:prstGeom prst="bentConnector2">
            <a:avLst/>
          </a:prstGeom>
          <a:ln w="3492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D9CBBFC2-92C1-0638-204D-05D616F8A7B3}"/>
              </a:ext>
            </a:extLst>
          </p:cNvPr>
          <p:cNvCxnSpPr>
            <a:cxnSpLocks/>
            <a:stCxn id="43" idx="1"/>
            <a:endCxn id="41" idx="3"/>
          </p:cNvCxnSpPr>
          <p:nvPr/>
        </p:nvCxnSpPr>
        <p:spPr>
          <a:xfrm flipH="1">
            <a:off x="3285240" y="2223455"/>
            <a:ext cx="469911" cy="0"/>
          </a:xfrm>
          <a:prstGeom prst="straightConnector1">
            <a:avLst/>
          </a:prstGeom>
          <a:ln w="3492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E7A3CBB3-2891-98E0-02E3-1188E4847C7A}"/>
              </a:ext>
            </a:extLst>
          </p:cNvPr>
          <p:cNvCxnSpPr>
            <a:cxnSpLocks/>
            <a:stCxn id="41" idx="2"/>
            <a:endCxn id="14" idx="0"/>
          </p:cNvCxnSpPr>
          <p:nvPr/>
        </p:nvCxnSpPr>
        <p:spPr>
          <a:xfrm flipH="1">
            <a:off x="2619204" y="2611641"/>
            <a:ext cx="1" cy="313949"/>
          </a:xfrm>
          <a:prstGeom prst="straightConnector1">
            <a:avLst/>
          </a:prstGeom>
          <a:ln w="3492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C39937EB-88FE-8789-C0DB-57B46590D911}"/>
              </a:ext>
            </a:extLst>
          </p:cNvPr>
          <p:cNvSpPr txBox="1"/>
          <p:nvPr/>
        </p:nvSpPr>
        <p:spPr>
          <a:xfrm>
            <a:off x="8211202" y="2950303"/>
            <a:ext cx="1546801" cy="19193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marL="85725" indent="-85725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en-US" altLang="ko-KR" sz="1000"/>
          </a:p>
          <a:p>
            <a:pPr marL="85725" indent="-85725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ko-KR" altLang="en-US" sz="1000"/>
              <a:t>신청서에 학생대표와 지도교수 </a:t>
            </a:r>
            <a:r>
              <a:rPr lang="ko-KR" altLang="en-US" sz="1000" b="1">
                <a:solidFill>
                  <a:schemeClr val="tx2">
                    <a:lumMod val="60000"/>
                    <a:lumOff val="40000"/>
                  </a:schemeClr>
                </a:solidFill>
              </a:rPr>
              <a:t>서명</a:t>
            </a:r>
            <a:r>
              <a:rPr lang="ko-KR" altLang="en-US" sz="1000"/>
              <a:t> 필수</a:t>
            </a:r>
            <a:endParaRPr lang="en-US" altLang="ko-KR" sz="1000"/>
          </a:p>
          <a:p>
            <a:pPr marL="85725" indent="-85725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ko-KR" altLang="en-US" sz="1000"/>
              <a:t>도서와 </a:t>
            </a:r>
            <a:r>
              <a:rPr lang="en-US" altLang="ko-KR" sz="1000"/>
              <a:t>USB </a:t>
            </a:r>
            <a:r>
              <a:rPr lang="ko-KR" altLang="en-US" sz="1000"/>
              <a:t>저장매체</a:t>
            </a:r>
            <a:r>
              <a:rPr lang="en-US" altLang="ko-KR" sz="1000"/>
              <a:t>, </a:t>
            </a:r>
            <a:r>
              <a:rPr lang="ko-KR" altLang="en-US" sz="1000"/>
              <a:t> </a:t>
            </a:r>
            <a:r>
              <a:rPr lang="ko-KR" altLang="en-US" sz="1000">
                <a:solidFill>
                  <a:schemeClr val="tx2">
                    <a:lumMod val="60000"/>
                    <a:lumOff val="40000"/>
                  </a:schemeClr>
                </a:solidFill>
              </a:rPr>
              <a:t>자산성 물품은 구매제한</a:t>
            </a:r>
            <a:endParaRPr lang="en-US" altLang="ko-KR" sz="100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85725" indent="-85725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ko-KR" altLang="en-US" sz="1000"/>
              <a:t>필기구 등 일부 문구류 단가 </a:t>
            </a:r>
            <a:r>
              <a:rPr lang="en-US" altLang="ko-KR" sz="1000"/>
              <a:t>1</a:t>
            </a:r>
            <a:r>
              <a:rPr lang="ko-KR" altLang="en-US" sz="1000"/>
              <a:t>만원 이내로 제한 </a:t>
            </a:r>
            <a:r>
              <a:rPr lang="en-US" altLang="ko-KR" sz="1000"/>
              <a:t>(</a:t>
            </a:r>
            <a:r>
              <a:rPr lang="ko-KR" altLang="en-US" sz="1000"/>
              <a:t>과제 수행과 관계없는 물품 구매 불가</a:t>
            </a:r>
            <a:r>
              <a:rPr lang="en-US" altLang="ko-KR" sz="1000"/>
              <a:t>)</a:t>
            </a:r>
            <a:r>
              <a:rPr lang="ko-KR" altLang="en-US" sz="1000"/>
              <a:t> </a:t>
            </a:r>
            <a:endParaRPr lang="en-US" altLang="ko-KR" sz="1000"/>
          </a:p>
          <a:p>
            <a:pPr marL="85725" indent="-85725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ko-KR" altLang="en-US" sz="1000"/>
              <a:t>온라인 구매시 장바구니 담기까지 완료  </a:t>
            </a:r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42ED2753-A668-D608-B238-E36DE0EC6F8D}"/>
              </a:ext>
            </a:extLst>
          </p:cNvPr>
          <p:cNvSpPr/>
          <p:nvPr/>
        </p:nvSpPr>
        <p:spPr>
          <a:xfrm>
            <a:off x="4149707" y="3926359"/>
            <a:ext cx="2177966" cy="21513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900" b="1">
                <a:solidFill>
                  <a:schemeClr val="tx1"/>
                </a:solidFill>
                <a:latin typeface="+mn-ea"/>
              </a:rPr>
              <a:t>신청서 제출 바로가기</a:t>
            </a:r>
            <a:r>
              <a:rPr lang="en-US" altLang="ko-KR" sz="900" b="1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900" b="1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진행상태 확인</a:t>
            </a:r>
          </a:p>
        </p:txBody>
      </p:sp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id="{DF3459EA-BE5D-E717-B608-FD03AAAE29A2}"/>
              </a:ext>
            </a:extLst>
          </p:cNvPr>
          <p:cNvCxnSpPr>
            <a:cxnSpLocks/>
            <a:stCxn id="57" idx="2"/>
            <a:endCxn id="37" idx="0"/>
          </p:cNvCxnSpPr>
          <p:nvPr/>
        </p:nvCxnSpPr>
        <p:spPr>
          <a:xfrm>
            <a:off x="5238690" y="4141497"/>
            <a:ext cx="0" cy="983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자유형: 도형 58">
            <a:extLst>
              <a:ext uri="{FF2B5EF4-FFF2-40B4-BE49-F238E27FC236}">
                <a16:creationId xmlns:a16="http://schemas.microsoft.com/office/drawing/2014/main" id="{17495C89-6CDC-B0A0-CBB7-0B7632BCC3FB}"/>
              </a:ext>
            </a:extLst>
          </p:cNvPr>
          <p:cNvSpPr/>
          <p:nvPr/>
        </p:nvSpPr>
        <p:spPr>
          <a:xfrm>
            <a:off x="7857239" y="2949762"/>
            <a:ext cx="352425" cy="1466850"/>
          </a:xfrm>
          <a:custGeom>
            <a:avLst/>
            <a:gdLst>
              <a:gd name="connsiteX0" fmla="*/ 352425 w 352425"/>
              <a:gd name="connsiteY0" fmla="*/ 0 h 1466850"/>
              <a:gd name="connsiteX1" fmla="*/ 0 w 352425"/>
              <a:gd name="connsiteY1" fmla="*/ 200025 h 1466850"/>
              <a:gd name="connsiteX2" fmla="*/ 190500 w 352425"/>
              <a:gd name="connsiteY2" fmla="*/ 180975 h 1466850"/>
              <a:gd name="connsiteX3" fmla="*/ 352425 w 352425"/>
              <a:gd name="connsiteY3" fmla="*/ 1466850 h 1466850"/>
              <a:gd name="connsiteX4" fmla="*/ 352425 w 352425"/>
              <a:gd name="connsiteY4" fmla="*/ 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425" h="1466850">
                <a:moveTo>
                  <a:pt x="352425" y="0"/>
                </a:moveTo>
                <a:lnTo>
                  <a:pt x="0" y="200025"/>
                </a:lnTo>
                <a:lnTo>
                  <a:pt x="190500" y="180975"/>
                </a:lnTo>
                <a:lnTo>
                  <a:pt x="352425" y="1466850"/>
                </a:lnTo>
                <a:lnTo>
                  <a:pt x="352425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9545E680-44BD-7C33-A272-F62E63C995E3}"/>
              </a:ext>
            </a:extLst>
          </p:cNvPr>
          <p:cNvSpPr/>
          <p:nvPr/>
        </p:nvSpPr>
        <p:spPr>
          <a:xfrm>
            <a:off x="8269637" y="2844189"/>
            <a:ext cx="1429929" cy="215138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900" b="1">
                <a:solidFill>
                  <a:schemeClr val="tx1"/>
                </a:solidFill>
                <a:latin typeface="+mn-ea"/>
              </a:rPr>
              <a:t>제출시 유의사항</a:t>
            </a:r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11735938-01D4-A48E-5DC4-9211ABECFBF3}"/>
              </a:ext>
            </a:extLst>
          </p:cNvPr>
          <p:cNvSpPr/>
          <p:nvPr/>
        </p:nvSpPr>
        <p:spPr>
          <a:xfrm>
            <a:off x="7389879" y="5263716"/>
            <a:ext cx="1146598" cy="670930"/>
          </a:xfrm>
          <a:prstGeom prst="roundRect">
            <a:avLst>
              <a:gd name="adj" fmla="val 10842"/>
            </a:avLst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200" b="1">
                <a:solidFill>
                  <a:schemeClr val="tx1"/>
                </a:solidFill>
                <a:latin typeface="+mn-ea"/>
              </a:rPr>
              <a:t>정산자료제출</a:t>
            </a:r>
            <a:endParaRPr lang="en-US" altLang="ko-KR" sz="1200" b="1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en-US" altLang="ko-KR" sz="1200" b="1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1200" b="1">
                <a:solidFill>
                  <a:schemeClr val="tx1"/>
                </a:solidFill>
                <a:latin typeface="+mn-ea"/>
              </a:rPr>
              <a:t>완료</a:t>
            </a:r>
            <a:r>
              <a:rPr lang="en-US" altLang="ko-KR" sz="1200" b="1">
                <a:solidFill>
                  <a:schemeClr val="tx1"/>
                </a:solidFill>
                <a:latin typeface="+mn-ea"/>
              </a:rPr>
              <a:t>)</a:t>
            </a:r>
            <a:endParaRPr lang="ko-KR" altLang="en-US" sz="1200" b="1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1DAF72C3-246B-2358-7A2C-F28412CFFDE9}"/>
              </a:ext>
            </a:extLst>
          </p:cNvPr>
          <p:cNvCxnSpPr>
            <a:cxnSpLocks/>
            <a:stCxn id="32" idx="3"/>
            <a:endCxn id="44" idx="1"/>
          </p:cNvCxnSpPr>
          <p:nvPr/>
        </p:nvCxnSpPr>
        <p:spPr>
          <a:xfrm>
            <a:off x="3285239" y="5599181"/>
            <a:ext cx="377988" cy="0"/>
          </a:xfrm>
          <a:prstGeom prst="straightConnector1">
            <a:avLst/>
          </a:prstGeom>
          <a:ln w="3492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CCF7CC3B-6E7A-5BF8-775B-A16FA5ECE73B}"/>
              </a:ext>
            </a:extLst>
          </p:cNvPr>
          <p:cNvCxnSpPr>
            <a:cxnSpLocks/>
            <a:stCxn id="44" idx="3"/>
            <a:endCxn id="45" idx="1"/>
          </p:cNvCxnSpPr>
          <p:nvPr/>
        </p:nvCxnSpPr>
        <p:spPr>
          <a:xfrm flipV="1">
            <a:off x="4563227" y="5421128"/>
            <a:ext cx="203090" cy="178053"/>
          </a:xfrm>
          <a:prstGeom prst="straightConnector1">
            <a:avLst/>
          </a:prstGeom>
          <a:ln w="3492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id="{B230FD35-33C8-5105-6247-F37BC21C0487}"/>
              </a:ext>
            </a:extLst>
          </p:cNvPr>
          <p:cNvCxnSpPr>
            <a:cxnSpLocks/>
            <a:stCxn id="44" idx="3"/>
            <a:endCxn id="46" idx="1"/>
          </p:cNvCxnSpPr>
          <p:nvPr/>
        </p:nvCxnSpPr>
        <p:spPr>
          <a:xfrm>
            <a:off x="4563227" y="5599181"/>
            <a:ext cx="203090" cy="183029"/>
          </a:xfrm>
          <a:prstGeom prst="straightConnector1">
            <a:avLst/>
          </a:prstGeom>
          <a:ln w="3492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83C95482-CF05-3F0D-BC6A-FDFF6541FE7A}"/>
              </a:ext>
            </a:extLst>
          </p:cNvPr>
          <p:cNvCxnSpPr>
            <a:cxnSpLocks/>
            <a:stCxn id="46" idx="3"/>
            <a:endCxn id="47" idx="1"/>
          </p:cNvCxnSpPr>
          <p:nvPr/>
        </p:nvCxnSpPr>
        <p:spPr>
          <a:xfrm>
            <a:off x="5846317" y="5782210"/>
            <a:ext cx="232436" cy="0"/>
          </a:xfrm>
          <a:prstGeom prst="straightConnector1">
            <a:avLst/>
          </a:prstGeom>
          <a:ln w="3492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화살표 연결선 65">
            <a:extLst>
              <a:ext uri="{FF2B5EF4-FFF2-40B4-BE49-F238E27FC236}">
                <a16:creationId xmlns:a16="http://schemas.microsoft.com/office/drawing/2014/main" id="{3A96A56B-B199-7446-58FD-AE311AFCF057}"/>
              </a:ext>
            </a:extLst>
          </p:cNvPr>
          <p:cNvCxnSpPr>
            <a:cxnSpLocks/>
            <a:stCxn id="47" idx="3"/>
          </p:cNvCxnSpPr>
          <p:nvPr/>
        </p:nvCxnSpPr>
        <p:spPr>
          <a:xfrm>
            <a:off x="7158753" y="5782210"/>
            <a:ext cx="180000" cy="0"/>
          </a:xfrm>
          <a:prstGeom prst="straightConnector1">
            <a:avLst/>
          </a:prstGeom>
          <a:ln w="3492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3287215F-18E6-91B5-5EA0-296FF9A23E07}"/>
              </a:ext>
            </a:extLst>
          </p:cNvPr>
          <p:cNvCxnSpPr>
            <a:cxnSpLocks/>
            <a:stCxn id="45" idx="3"/>
          </p:cNvCxnSpPr>
          <p:nvPr/>
        </p:nvCxnSpPr>
        <p:spPr>
          <a:xfrm>
            <a:off x="5846317" y="5421128"/>
            <a:ext cx="1492436" cy="0"/>
          </a:xfrm>
          <a:prstGeom prst="straightConnector1">
            <a:avLst/>
          </a:prstGeom>
          <a:ln w="3492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사각형: 둥근 모서리 67">
            <a:extLst>
              <a:ext uri="{FF2B5EF4-FFF2-40B4-BE49-F238E27FC236}">
                <a16:creationId xmlns:a16="http://schemas.microsoft.com/office/drawing/2014/main" id="{7696EED7-5607-D508-9726-BF3955FD9D0C}"/>
              </a:ext>
            </a:extLst>
          </p:cNvPr>
          <p:cNvSpPr/>
          <p:nvPr/>
        </p:nvSpPr>
        <p:spPr>
          <a:xfrm>
            <a:off x="3523087" y="4845172"/>
            <a:ext cx="1180279" cy="19501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900" b="1">
                <a:solidFill>
                  <a:schemeClr val="tx1"/>
                </a:solidFill>
                <a:latin typeface="+mn-ea"/>
              </a:rPr>
              <a:t>구매신청서 원본 지참</a:t>
            </a:r>
            <a:endParaRPr lang="ko-KR" altLang="en-US" sz="900" b="1">
              <a:solidFill>
                <a:schemeClr val="tx2">
                  <a:lumMod val="60000"/>
                  <a:lumOff val="40000"/>
                </a:schemeClr>
              </a:solidFill>
              <a:latin typeface="+mn-ea"/>
            </a:endParaRPr>
          </a:p>
        </p:txBody>
      </p:sp>
      <p:cxnSp>
        <p:nvCxnSpPr>
          <p:cNvPr id="69" name="직선 연결선 68">
            <a:extLst>
              <a:ext uri="{FF2B5EF4-FFF2-40B4-BE49-F238E27FC236}">
                <a16:creationId xmlns:a16="http://schemas.microsoft.com/office/drawing/2014/main" id="{7C2A2166-5E48-8460-A7FD-D8E6BF672B04}"/>
              </a:ext>
            </a:extLst>
          </p:cNvPr>
          <p:cNvCxnSpPr>
            <a:cxnSpLocks/>
            <a:stCxn id="68" idx="2"/>
            <a:endCxn id="44" idx="0"/>
          </p:cNvCxnSpPr>
          <p:nvPr/>
        </p:nvCxnSpPr>
        <p:spPr>
          <a:xfrm>
            <a:off x="4113227" y="5040187"/>
            <a:ext cx="0" cy="1089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BC847BAF-0F56-9856-1D15-9F2B0F9254C1}"/>
              </a:ext>
            </a:extLst>
          </p:cNvPr>
          <p:cNvSpPr/>
          <p:nvPr/>
        </p:nvSpPr>
        <p:spPr>
          <a:xfrm>
            <a:off x="7033160" y="6102389"/>
            <a:ext cx="1860035" cy="19333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900" b="1">
                <a:solidFill>
                  <a:schemeClr val="tx1"/>
                </a:solidFill>
                <a:latin typeface="+mn-ea"/>
              </a:rPr>
              <a:t>거래명세서</a:t>
            </a:r>
            <a:r>
              <a:rPr lang="en-US" altLang="ko-KR" sz="900" b="1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900" b="1">
                <a:solidFill>
                  <a:schemeClr val="tx1"/>
                </a:solidFill>
                <a:latin typeface="+mn-ea"/>
              </a:rPr>
              <a:t>카드영수증</a:t>
            </a:r>
            <a:r>
              <a:rPr lang="en-US" altLang="ko-KR" sz="900" b="1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900" b="1">
                <a:solidFill>
                  <a:schemeClr val="tx1"/>
                </a:solidFill>
                <a:latin typeface="+mn-ea"/>
              </a:rPr>
              <a:t>견적서 등</a:t>
            </a:r>
            <a:endParaRPr lang="ko-KR" altLang="en-US" sz="900" b="1">
              <a:solidFill>
                <a:schemeClr val="tx2">
                  <a:lumMod val="60000"/>
                  <a:lumOff val="40000"/>
                </a:schemeClr>
              </a:solidFill>
              <a:latin typeface="+mn-ea"/>
            </a:endParaRPr>
          </a:p>
        </p:txBody>
      </p:sp>
      <p:cxnSp>
        <p:nvCxnSpPr>
          <p:cNvPr id="71" name="직선 연결선 70">
            <a:extLst>
              <a:ext uri="{FF2B5EF4-FFF2-40B4-BE49-F238E27FC236}">
                <a16:creationId xmlns:a16="http://schemas.microsoft.com/office/drawing/2014/main" id="{3477B705-532B-F057-0F95-F1F6A552A801}"/>
              </a:ext>
            </a:extLst>
          </p:cNvPr>
          <p:cNvCxnSpPr>
            <a:cxnSpLocks/>
            <a:stCxn id="70" idx="0"/>
            <a:endCxn id="61" idx="2"/>
          </p:cNvCxnSpPr>
          <p:nvPr/>
        </p:nvCxnSpPr>
        <p:spPr>
          <a:xfrm flipV="1">
            <a:off x="7963178" y="5934646"/>
            <a:ext cx="0" cy="1677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9E0B5372-9391-DCE9-B383-E527FA9652A4}"/>
              </a:ext>
            </a:extLst>
          </p:cNvPr>
          <p:cNvSpPr/>
          <p:nvPr/>
        </p:nvSpPr>
        <p:spPr>
          <a:xfrm>
            <a:off x="4149707" y="1736992"/>
            <a:ext cx="2177966" cy="21513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900" b="1">
                <a:solidFill>
                  <a:schemeClr val="tx1"/>
                </a:solidFill>
                <a:latin typeface="+mn-ea"/>
              </a:rPr>
              <a:t>제안과제 검색</a:t>
            </a:r>
            <a:r>
              <a:rPr lang="en-US" altLang="ko-KR" sz="900" b="1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900" b="1">
                <a:solidFill>
                  <a:schemeClr val="tx1"/>
                </a:solidFill>
                <a:latin typeface="+mn-ea"/>
              </a:rPr>
              <a:t>우수사례 검색</a:t>
            </a:r>
            <a:endParaRPr lang="ko-KR" altLang="en-US" sz="900" b="1">
              <a:solidFill>
                <a:schemeClr val="tx2">
                  <a:lumMod val="60000"/>
                  <a:lumOff val="40000"/>
                </a:schemeClr>
              </a:solidFill>
              <a:latin typeface="+mn-ea"/>
            </a:endParaRPr>
          </a:p>
        </p:txBody>
      </p: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54C3A372-00B2-CB8D-0312-3293F742F4F8}"/>
              </a:ext>
            </a:extLst>
          </p:cNvPr>
          <p:cNvCxnSpPr>
            <a:cxnSpLocks/>
            <a:stCxn id="72" idx="2"/>
          </p:cNvCxnSpPr>
          <p:nvPr/>
        </p:nvCxnSpPr>
        <p:spPr>
          <a:xfrm>
            <a:off x="5238690" y="1952130"/>
            <a:ext cx="0" cy="983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Google Shape;986;p26">
            <a:extLst>
              <a:ext uri="{FF2B5EF4-FFF2-40B4-BE49-F238E27FC236}">
                <a16:creationId xmlns:a16="http://schemas.microsoft.com/office/drawing/2014/main" id="{22BC5244-AD50-BF33-0AD4-E877B871A7F2}"/>
              </a:ext>
            </a:extLst>
          </p:cNvPr>
          <p:cNvSpPr txBox="1"/>
          <p:nvPr/>
        </p:nvSpPr>
        <p:spPr>
          <a:xfrm>
            <a:off x="523331" y="1368178"/>
            <a:ext cx="6567398" cy="369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7800" indent="-177800">
              <a:spcBef>
                <a:spcPts val="300"/>
              </a:spcBef>
              <a:spcAft>
                <a:spcPts val="600"/>
              </a:spcAft>
              <a:buClr>
                <a:srgbClr val="019ADD"/>
              </a:buClr>
              <a:buSzPts val="1400"/>
              <a:buFont typeface="Arial"/>
              <a:buChar char="●"/>
            </a:pPr>
            <a:r>
              <a:rPr lang="ko-KR" altLang="en-US" sz="1400" b="1" kern="0">
                <a:solidFill>
                  <a:srgbClr val="000000"/>
                </a:solidFill>
                <a:latin typeface="+mn-ea"/>
              </a:rPr>
              <a:t>적시 지원과 편의성</a:t>
            </a:r>
            <a:r>
              <a:rPr lang="en-US" altLang="ko-KR" sz="1400" b="1" kern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400" b="1" kern="0">
                <a:solidFill>
                  <a:srgbClr val="000000"/>
                </a:solidFill>
                <a:latin typeface="+mn-ea"/>
              </a:rPr>
              <a:t>운영 효율성을 고려하여 온오프라인 동시 운영 방식</a:t>
            </a:r>
            <a:endParaRPr lang="en-US" altLang="ko-KR" sz="1400" b="1">
              <a:solidFill>
                <a:schemeClr val="tx2">
                  <a:lumMod val="50000"/>
                </a:schemeClr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4928ECF-FF7C-E15C-686C-4A9C9744584D}"/>
              </a:ext>
            </a:extLst>
          </p:cNvPr>
          <p:cNvSpPr txBox="1"/>
          <p:nvPr/>
        </p:nvSpPr>
        <p:spPr>
          <a:xfrm>
            <a:off x="2805047" y="6090541"/>
            <a:ext cx="2663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u="sng">
                <a:solidFill>
                  <a:srgbClr val="359587"/>
                </a:solidFill>
              </a:rPr>
              <a:t># </a:t>
            </a:r>
            <a:r>
              <a:rPr lang="ko-KR" altLang="en-US" sz="1200" b="1" u="sng">
                <a:solidFill>
                  <a:srgbClr val="359587"/>
                </a:solidFill>
              </a:rPr>
              <a:t>위치</a:t>
            </a:r>
            <a:r>
              <a:rPr lang="en-US" altLang="ko-KR" sz="1200" b="1" u="sng">
                <a:solidFill>
                  <a:srgbClr val="359587"/>
                </a:solidFill>
              </a:rPr>
              <a:t>: </a:t>
            </a:r>
            <a:r>
              <a:rPr lang="ko-KR" altLang="en-US" sz="1200" b="1" u="sng">
                <a:solidFill>
                  <a:srgbClr val="359587"/>
                </a:solidFill>
              </a:rPr>
              <a:t>산학연교육연구관</a:t>
            </a:r>
            <a:r>
              <a:rPr lang="en-US" altLang="ko-KR" sz="1200" b="1" u="sng">
                <a:solidFill>
                  <a:srgbClr val="359587"/>
                </a:solidFill>
              </a:rPr>
              <a:t>(W1) 2</a:t>
            </a:r>
            <a:r>
              <a:rPr lang="ko-KR" altLang="en-US" sz="1200" b="1" u="sng">
                <a:solidFill>
                  <a:srgbClr val="359587"/>
                </a:solidFill>
              </a:rPr>
              <a:t>층</a:t>
            </a:r>
          </a:p>
        </p:txBody>
      </p:sp>
      <p:pic>
        <p:nvPicPr>
          <p:cNvPr id="76" name="Picture 4" descr="캐릭터 응용형">
            <a:extLst>
              <a:ext uri="{FF2B5EF4-FFF2-40B4-BE49-F238E27FC236}">
                <a16:creationId xmlns:a16="http://schemas.microsoft.com/office/drawing/2014/main" id="{C175C555-0039-450B-941E-3678DC5804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79" t="4651" r="18615" b="73333"/>
          <a:stretch/>
        </p:blipFill>
        <p:spPr bwMode="auto">
          <a:xfrm>
            <a:off x="8131313" y="1057571"/>
            <a:ext cx="1174254" cy="1125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타원 14">
            <a:extLst>
              <a:ext uri="{FF2B5EF4-FFF2-40B4-BE49-F238E27FC236}">
                <a16:creationId xmlns:a16="http://schemas.microsoft.com/office/drawing/2014/main" id="{15AF7F02-6211-AB4F-7776-5F26A1513B80}"/>
              </a:ext>
            </a:extLst>
          </p:cNvPr>
          <p:cNvSpPr/>
          <p:nvPr/>
        </p:nvSpPr>
        <p:spPr>
          <a:xfrm>
            <a:off x="2202823" y="4173396"/>
            <a:ext cx="72000" cy="72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7385D65-5418-169C-33BA-291054FE4A3E}"/>
              </a:ext>
            </a:extLst>
          </p:cNvPr>
          <p:cNvCxnSpPr>
            <a:cxnSpLocks/>
          </p:cNvCxnSpPr>
          <p:nvPr/>
        </p:nvCxnSpPr>
        <p:spPr>
          <a:xfrm>
            <a:off x="2614171" y="4755277"/>
            <a:ext cx="0" cy="504000"/>
          </a:xfrm>
          <a:prstGeom prst="straightConnector1">
            <a:avLst/>
          </a:prstGeom>
          <a:ln w="3492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43949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0010B81-F5F1-4B8E-8FBA-D7B56DAE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4078" latinLnBrk="1"/>
            <a:fld id="{562B59FD-5101-4269-9F0E-E2CB88AD9B71}" type="slidenum">
              <a:rPr lang="ko-KR" altLang="en-US" sz="1662" smtClean="0">
                <a:solidFill>
                  <a:prstClr val="white">
                    <a:lumMod val="50000"/>
                  </a:prstClr>
                </a:solidFill>
              </a:rPr>
              <a:pPr defTabSz="844078" latinLnBrk="1"/>
              <a:t>19</a:t>
            </a:fld>
            <a:endParaRPr lang="ko-KR" altLang="en-US" sz="1662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EC1526-C6CD-9C8C-1BB6-6E806D97C8AA}"/>
              </a:ext>
            </a:extLst>
          </p:cNvPr>
          <p:cNvSpPr txBox="1"/>
          <p:nvPr/>
        </p:nvSpPr>
        <p:spPr>
          <a:xfrm>
            <a:off x="436899" y="520496"/>
            <a:ext cx="835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RISE</a:t>
            </a:r>
            <a:r>
              <a:rPr lang="ko-KR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사업단 지원 내용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B455726-86E5-3536-8818-67D77E81742D}"/>
              </a:ext>
            </a:extLst>
          </p:cNvPr>
          <p:cNvSpPr/>
          <p:nvPr/>
        </p:nvSpPr>
        <p:spPr>
          <a:xfrm>
            <a:off x="436899" y="998846"/>
            <a:ext cx="7839000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30191" latinLnBrk="0" hangingPunct="0">
              <a:spcAft>
                <a:spcPct val="16000"/>
              </a:spcAft>
              <a:buSzPct val="100000"/>
            </a:pPr>
            <a:r>
              <a:rPr lang="ko-KR" altLang="en-US" b="1" dirty="0" err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캡스톤디자인</a:t>
            </a: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 재료비</a:t>
            </a: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(</a:t>
            </a: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물품구매</a:t>
            </a: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)</a:t>
            </a: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 신청</a:t>
            </a: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_ </a:t>
            </a:r>
            <a:r>
              <a:rPr lang="ko-KR" altLang="en-US" b="1" dirty="0" err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캡스톤디자인</a:t>
            </a: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 홈페이지 활용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DE19858E-FA2F-8724-DA9C-A344874E27AF}"/>
              </a:ext>
            </a:extLst>
          </p:cNvPr>
          <p:cNvSpPr/>
          <p:nvPr/>
        </p:nvSpPr>
        <p:spPr>
          <a:xfrm>
            <a:off x="436899" y="251298"/>
            <a:ext cx="1621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3273" hangingPunct="0">
              <a:buSzPct val="100000"/>
            </a:pPr>
            <a:r>
              <a:rPr lang="en-US" altLang="ko-KR" sz="1200" b="1" spc="-82">
                <a:solidFill>
                  <a:schemeClr val="accent2">
                    <a:lumMod val="40000"/>
                    <a:lumOff val="60000"/>
                  </a:schemeClr>
                </a:solidFill>
              </a:rPr>
              <a:t>ORIENTATION</a:t>
            </a:r>
            <a:endParaRPr lang="ko-KR" altLang="en-US" sz="1200" b="1" spc="-82" dirty="0">
              <a:solidFill>
                <a:schemeClr val="accent2">
                  <a:lumMod val="40000"/>
                  <a:lumOff val="60000"/>
                </a:schemeClr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ABB0F4B-FBE0-1AEF-78DF-9E038E3E0CC1}"/>
              </a:ext>
            </a:extLst>
          </p:cNvPr>
          <p:cNvSpPr/>
          <p:nvPr/>
        </p:nvSpPr>
        <p:spPr>
          <a:xfrm>
            <a:off x="3564349" y="2747660"/>
            <a:ext cx="2777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/>
              <a:t>https://</a:t>
            </a:r>
            <a:r>
              <a:rPr lang="en-US" altLang="ko-KR" b="1"/>
              <a:t>cnucapstone</a:t>
            </a:r>
            <a:r>
              <a:rPr lang="ko-KR" altLang="en-US" b="1"/>
              <a:t>.</a:t>
            </a:r>
            <a:r>
              <a:rPr lang="ko-KR" altLang="en-US" b="1" dirty="0"/>
              <a:t>kr/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7C46FD2E-FF2B-7B85-EA04-326A5A5AD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416" y="3079946"/>
            <a:ext cx="6641167" cy="3526756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263E59D9-0C08-8A29-1A47-B5C9B55B4E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7298" y="1434003"/>
            <a:ext cx="4914925" cy="1283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0208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0010B81-F5F1-4B8E-8FBA-D7B56DAE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4078" latinLnBrk="1"/>
            <a:fld id="{562B59FD-5101-4269-9F0E-E2CB88AD9B71}" type="slidenum">
              <a:rPr lang="ko-KR" altLang="en-US" sz="1662" smtClean="0">
                <a:solidFill>
                  <a:prstClr val="white">
                    <a:lumMod val="50000"/>
                  </a:prstClr>
                </a:solidFill>
              </a:rPr>
              <a:pPr defTabSz="844078" latinLnBrk="1"/>
              <a:t>20</a:t>
            </a:fld>
            <a:endParaRPr lang="ko-KR" altLang="en-US" sz="1662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EC1526-C6CD-9C8C-1BB6-6E806D97C8AA}"/>
              </a:ext>
            </a:extLst>
          </p:cNvPr>
          <p:cNvSpPr txBox="1"/>
          <p:nvPr/>
        </p:nvSpPr>
        <p:spPr>
          <a:xfrm>
            <a:off x="436899" y="520496"/>
            <a:ext cx="835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RISE</a:t>
            </a:r>
            <a:r>
              <a:rPr lang="ko-KR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사업단 지원 내용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B455726-86E5-3536-8818-67D77E81742D}"/>
              </a:ext>
            </a:extLst>
          </p:cNvPr>
          <p:cNvSpPr/>
          <p:nvPr/>
        </p:nvSpPr>
        <p:spPr>
          <a:xfrm>
            <a:off x="436899" y="998846"/>
            <a:ext cx="7839000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30191" latinLnBrk="0" hangingPunct="0">
              <a:spcAft>
                <a:spcPct val="16000"/>
              </a:spcAft>
              <a:buSzPct val="100000"/>
            </a:pPr>
            <a:r>
              <a:rPr lang="ko-KR" altLang="en-US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캡스톤디자인 교과목 운영비 지원</a:t>
            </a:r>
            <a:r>
              <a:rPr lang="en-US" altLang="ko-KR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(</a:t>
            </a:r>
            <a:r>
              <a:rPr lang="ko-KR" altLang="en-US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교과목 담당교수</a:t>
            </a:r>
            <a:r>
              <a:rPr lang="en-US" altLang="ko-KR" b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)</a:t>
            </a:r>
            <a:endParaRPr lang="ko-KR" altLang="en-US" b="1" dirty="0">
              <a:gradFill>
                <a:gsLst>
                  <a:gs pos="100000">
                    <a:srgbClr val="0070C0"/>
                  </a:gs>
                  <a:gs pos="0">
                    <a:srgbClr val="1F497D">
                      <a:lumMod val="75000"/>
                    </a:srgbClr>
                  </a:gs>
                </a:gsLst>
                <a:lin ang="5400000" scaled="0"/>
              </a:gradFill>
              <a:cs typeface="Arial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DE19858E-FA2F-8724-DA9C-A344874E27AF}"/>
              </a:ext>
            </a:extLst>
          </p:cNvPr>
          <p:cNvSpPr/>
          <p:nvPr/>
        </p:nvSpPr>
        <p:spPr>
          <a:xfrm>
            <a:off x="436899" y="251298"/>
            <a:ext cx="1621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3273" hangingPunct="0">
              <a:buSzPct val="100000"/>
            </a:pPr>
            <a:r>
              <a:rPr lang="en-US" altLang="ko-KR" sz="1200" b="1" spc="-82">
                <a:solidFill>
                  <a:schemeClr val="accent2">
                    <a:lumMod val="40000"/>
                    <a:lumOff val="60000"/>
                  </a:schemeClr>
                </a:solidFill>
              </a:rPr>
              <a:t>ORIENTATION</a:t>
            </a:r>
            <a:endParaRPr lang="ko-KR" altLang="en-US" sz="1200" b="1" spc="-82" dirty="0">
              <a:solidFill>
                <a:schemeClr val="accent2">
                  <a:lumMod val="40000"/>
                  <a:lumOff val="60000"/>
                </a:schemeClr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4" name="Round Diagonal Corner Rectangle 4">
            <a:extLst>
              <a:ext uri="{FF2B5EF4-FFF2-40B4-BE49-F238E27FC236}">
                <a16:creationId xmlns:a16="http://schemas.microsoft.com/office/drawing/2014/main" id="{2ED7EDCF-9757-5621-D966-C225B884591D}"/>
              </a:ext>
            </a:extLst>
          </p:cNvPr>
          <p:cNvSpPr/>
          <p:nvPr/>
        </p:nvSpPr>
        <p:spPr>
          <a:xfrm flipH="1">
            <a:off x="623385" y="1523947"/>
            <a:ext cx="1044000" cy="252000"/>
          </a:xfrm>
          <a:prstGeom prst="round2DiagRect">
            <a:avLst>
              <a:gd name="adj1" fmla="val 50000"/>
              <a:gd name="adj2" fmla="val 50000"/>
            </a:avLst>
          </a:prstGeom>
          <a:solidFill>
            <a:schemeClr val="tx1">
              <a:lumMod val="65000"/>
              <a:lumOff val="35000"/>
            </a:schemeClr>
          </a:solidFill>
          <a:ln w="6350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52000" rIns="0" bIns="52000" rtlCol="0" anchor="ctr"/>
          <a:lstStyle/>
          <a:p>
            <a:pPr algn="ctr" defTabSz="1320364"/>
            <a:r>
              <a:rPr lang="ko-KR" altLang="en-US" sz="1200" b="1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지원대상</a:t>
            </a:r>
            <a:endParaRPr lang="en-US" altLang="ko-KR" sz="1200" b="1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7" name="Content Placeholder 10">
            <a:extLst>
              <a:ext uri="{FF2B5EF4-FFF2-40B4-BE49-F238E27FC236}">
                <a16:creationId xmlns:a16="http://schemas.microsoft.com/office/drawing/2014/main" id="{F65646A1-5918-1C74-C842-5B2BFBDB6F7F}"/>
              </a:ext>
            </a:extLst>
          </p:cNvPr>
          <p:cNvSpPr txBox="1">
            <a:spLocks/>
          </p:cNvSpPr>
          <p:nvPr/>
        </p:nvSpPr>
        <p:spPr>
          <a:xfrm>
            <a:off x="1745680" y="1477196"/>
            <a:ext cx="7208233" cy="4115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177800" indent="-177800" defTabSz="1218987">
              <a:spcBef>
                <a:spcPct val="20000"/>
              </a:spcBef>
              <a:buClr>
                <a:srgbClr val="019ADD"/>
              </a:buClr>
              <a:buSzPct val="100000"/>
              <a:buFont typeface="Arial" panose="020B0604020202020204" pitchFamily="34" charset="0"/>
              <a:buChar char="●"/>
            </a:pPr>
            <a:r>
              <a:rPr lang="ko-KR" altLang="en-US" sz="1600" b="1" kern="0" spc="0">
                <a:solidFill>
                  <a:srgbClr val="000000"/>
                </a:solidFill>
                <a:effectLst/>
                <a:latin typeface="+mn-ea"/>
              </a:rPr>
              <a:t>산학연 연계</a:t>
            </a:r>
            <a:r>
              <a:rPr lang="en-US" altLang="ko-KR" sz="1600" b="1" kern="0" spc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600" b="1" kern="0" spc="0">
                <a:solidFill>
                  <a:srgbClr val="000000"/>
                </a:solidFill>
                <a:effectLst/>
                <a:latin typeface="+mn-ea"/>
              </a:rPr>
              <a:t>글로벌 연계</a:t>
            </a:r>
            <a:r>
              <a:rPr lang="en-US" altLang="ko-KR" sz="1600" b="1" kern="0" spc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600" b="1" kern="0" spc="0">
                <a:solidFill>
                  <a:srgbClr val="000000"/>
                </a:solidFill>
                <a:effectLst/>
                <a:latin typeface="+mn-ea"/>
              </a:rPr>
              <a:t>학과간 연계</a:t>
            </a:r>
            <a:r>
              <a:rPr lang="en-US" altLang="ko-KR" sz="1600" b="1" kern="0" spc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600" b="1" kern="0" spc="0">
                <a:solidFill>
                  <a:srgbClr val="000000"/>
                </a:solidFill>
                <a:effectLst/>
                <a:latin typeface="+mn-ea"/>
              </a:rPr>
              <a:t>현장실습 연계로 운영되는 캡스톤디자인</a:t>
            </a:r>
            <a:r>
              <a:rPr lang="en-US" altLang="ko-KR" sz="1600" b="1" kern="0" spc="0"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lang="ko-KR" altLang="en-US" sz="1600" b="1" kern="0" spc="0">
                <a:solidFill>
                  <a:srgbClr val="000000"/>
                </a:solidFill>
                <a:effectLst/>
                <a:latin typeface="+mn-ea"/>
              </a:rPr>
              <a:t>종합설계</a:t>
            </a:r>
            <a:r>
              <a:rPr lang="en-US" altLang="ko-KR" sz="1600" b="1" kern="0" spc="0">
                <a:solidFill>
                  <a:srgbClr val="000000"/>
                </a:solidFill>
                <a:effectLst/>
                <a:latin typeface="+mn-ea"/>
              </a:rPr>
              <a:t>) </a:t>
            </a:r>
            <a:r>
              <a:rPr lang="ko-KR" altLang="en-US" sz="1600" b="1" kern="0" spc="0">
                <a:solidFill>
                  <a:srgbClr val="000000"/>
                </a:solidFill>
                <a:effectLst/>
                <a:latin typeface="+mn-ea"/>
              </a:rPr>
              <a:t>교과목</a:t>
            </a:r>
          </a:p>
        </p:txBody>
      </p:sp>
      <p:sp>
        <p:nvSpPr>
          <p:cNvPr id="9" name="Round Diagonal Corner Rectangle 4">
            <a:extLst>
              <a:ext uri="{FF2B5EF4-FFF2-40B4-BE49-F238E27FC236}">
                <a16:creationId xmlns:a16="http://schemas.microsoft.com/office/drawing/2014/main" id="{0FAF0386-97FF-1BC2-5FF1-00D6BF35AAFA}"/>
              </a:ext>
            </a:extLst>
          </p:cNvPr>
          <p:cNvSpPr/>
          <p:nvPr/>
        </p:nvSpPr>
        <p:spPr>
          <a:xfrm flipH="1">
            <a:off x="623385" y="2133039"/>
            <a:ext cx="1044000" cy="252000"/>
          </a:xfrm>
          <a:prstGeom prst="round2DiagRect">
            <a:avLst>
              <a:gd name="adj1" fmla="val 50000"/>
              <a:gd name="adj2" fmla="val 50000"/>
            </a:avLst>
          </a:prstGeom>
          <a:solidFill>
            <a:schemeClr val="tx1">
              <a:lumMod val="65000"/>
              <a:lumOff val="35000"/>
            </a:schemeClr>
          </a:solidFill>
          <a:ln w="6350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52000" rIns="0" bIns="52000" rtlCol="0" anchor="ctr"/>
          <a:lstStyle/>
          <a:p>
            <a:pPr algn="ctr" defTabSz="1320364"/>
            <a:r>
              <a:rPr lang="ko-KR" altLang="en-US" sz="1200" b="1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지원내용</a:t>
            </a:r>
            <a:endParaRPr lang="en-US" altLang="ko-KR" sz="1200" b="1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E1C0AC90-EB14-A643-69D5-6591AAE1D6D0}"/>
              </a:ext>
            </a:extLst>
          </p:cNvPr>
          <p:cNvSpPr txBox="1">
            <a:spLocks/>
          </p:cNvSpPr>
          <p:nvPr/>
        </p:nvSpPr>
        <p:spPr>
          <a:xfrm>
            <a:off x="1745680" y="2080309"/>
            <a:ext cx="7208233" cy="411536"/>
          </a:xfrm>
          <a:prstGeom prst="rect">
            <a:avLst/>
          </a:prstGeom>
        </p:spPr>
        <p:txBody>
          <a:bodyPr>
            <a:noAutofit/>
          </a:bodyPr>
          <a:lstStyle/>
          <a:p>
            <a:pPr marL="177800" indent="-177800" defTabSz="1218987">
              <a:spcBef>
                <a:spcPct val="20000"/>
              </a:spcBef>
              <a:buClr>
                <a:srgbClr val="019ADD"/>
              </a:buClr>
              <a:buSzPct val="100000"/>
              <a:buFont typeface="Arial" panose="020B0604020202020204" pitchFamily="34" charset="0"/>
              <a:buChar char="●"/>
            </a:pPr>
            <a:r>
              <a:rPr lang="ko-KR" altLang="en-US" sz="1600" kern="0" spc="0">
                <a:solidFill>
                  <a:srgbClr val="000000"/>
                </a:solidFill>
                <a:effectLst/>
                <a:latin typeface="+mn-ea"/>
              </a:rPr>
              <a:t>전문가 활용비</a:t>
            </a:r>
            <a:r>
              <a:rPr lang="en-US" altLang="ko-KR" sz="1600" kern="0" spc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600" kern="0" spc="0">
                <a:solidFill>
                  <a:srgbClr val="000000"/>
                </a:solidFill>
                <a:effectLst/>
                <a:latin typeface="+mn-ea"/>
              </a:rPr>
              <a:t>외부 위원 참여 </a:t>
            </a:r>
            <a:r>
              <a:rPr lang="ko-KR" altLang="en-US" sz="1600" kern="0">
                <a:solidFill>
                  <a:srgbClr val="000000"/>
                </a:solidFill>
                <a:latin typeface="+mn-ea"/>
              </a:rPr>
              <a:t>회의비</a:t>
            </a:r>
            <a:r>
              <a:rPr lang="en-US" altLang="ko-KR" sz="1600" kern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600" kern="0">
                <a:solidFill>
                  <a:srgbClr val="000000"/>
                </a:solidFill>
                <a:latin typeface="+mn-ea"/>
              </a:rPr>
              <a:t>현장 방문 경비</a:t>
            </a:r>
            <a:r>
              <a:rPr lang="en-US" altLang="ko-KR" sz="1600" kern="0">
                <a:solidFill>
                  <a:srgbClr val="000000"/>
                </a:solidFill>
                <a:latin typeface="+mn-ea"/>
              </a:rPr>
              <a:t>, </a:t>
            </a:r>
            <a:r>
              <a:rPr lang="ko-KR" altLang="en-US" sz="1600" kern="0">
                <a:solidFill>
                  <a:srgbClr val="000000"/>
                </a:solidFill>
                <a:latin typeface="+mn-ea"/>
              </a:rPr>
              <a:t>세미나 개최비 등</a:t>
            </a:r>
            <a:r>
              <a:rPr lang="en-US" altLang="ko-KR" sz="1600" kern="0">
                <a:solidFill>
                  <a:srgbClr val="000000"/>
                </a:solidFill>
                <a:latin typeface="+mn-ea"/>
              </a:rPr>
              <a:t> </a:t>
            </a:r>
          </a:p>
        </p:txBody>
      </p:sp>
      <p:sp>
        <p:nvSpPr>
          <p:cNvPr id="11" name="Shape 74">
            <a:extLst>
              <a:ext uri="{FF2B5EF4-FFF2-40B4-BE49-F238E27FC236}">
                <a16:creationId xmlns:a16="http://schemas.microsoft.com/office/drawing/2014/main" id="{AD24AF19-348E-FF3D-5319-BA09EBD8A6F3}"/>
              </a:ext>
            </a:extLst>
          </p:cNvPr>
          <p:cNvSpPr/>
          <p:nvPr/>
        </p:nvSpPr>
        <p:spPr>
          <a:xfrm>
            <a:off x="356684" y="4899774"/>
            <a:ext cx="4032435" cy="1426494"/>
          </a:xfrm>
          <a:prstGeom prst="roundRect">
            <a:avLst>
              <a:gd name="adj" fmla="val 174"/>
            </a:avLst>
          </a:prstGeom>
          <a:solidFill>
            <a:srgbClr val="FFFFFF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  <a:effectLst>
            <a:outerShdw blurRad="635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12" name="Text 76">
            <a:extLst>
              <a:ext uri="{FF2B5EF4-FFF2-40B4-BE49-F238E27FC236}">
                <a16:creationId xmlns:a16="http://schemas.microsoft.com/office/drawing/2014/main" id="{62F2A3EC-291B-7754-B6B6-B11129558666}"/>
              </a:ext>
            </a:extLst>
          </p:cNvPr>
          <p:cNvSpPr txBox="1"/>
          <p:nvPr/>
        </p:nvSpPr>
        <p:spPr>
          <a:xfrm>
            <a:off x="592832" y="5067481"/>
            <a:ext cx="2494722" cy="234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ko-KR" altLang="en-US" sz="1600" b="1">
                <a:solidFill>
                  <a:srgbClr val="2D3748"/>
                </a:solidFill>
                <a:latin typeface="+mn-ea"/>
              </a:rPr>
              <a:t>지원규모</a:t>
            </a:r>
            <a:endParaRPr lang="en-US" sz="1600" dirty="0">
              <a:latin typeface="+mn-ea"/>
            </a:endParaRPr>
          </a:p>
        </p:txBody>
      </p:sp>
      <p:sp>
        <p:nvSpPr>
          <p:cNvPr id="13" name="Shape 79">
            <a:extLst>
              <a:ext uri="{FF2B5EF4-FFF2-40B4-BE49-F238E27FC236}">
                <a16:creationId xmlns:a16="http://schemas.microsoft.com/office/drawing/2014/main" id="{764F187A-3FA9-4735-E359-28FE476FCA4C}"/>
              </a:ext>
            </a:extLst>
          </p:cNvPr>
          <p:cNvSpPr/>
          <p:nvPr/>
        </p:nvSpPr>
        <p:spPr>
          <a:xfrm>
            <a:off x="592831" y="5481508"/>
            <a:ext cx="3552449" cy="674478"/>
          </a:xfrm>
          <a:prstGeom prst="roundRect">
            <a:avLst>
              <a:gd name="adj" fmla="val 13635"/>
            </a:avLst>
          </a:prstGeom>
          <a:solidFill>
            <a:srgbClr val="F7FAFC"/>
          </a:solidFill>
          <a:ln w="12700">
            <a:solidFill>
              <a:srgbClr val="EDF2F7"/>
            </a:solidFill>
            <a:prstDash val="solid"/>
          </a:ln>
        </p:spPr>
        <p:txBody>
          <a:bodyPr/>
          <a:lstStyle/>
          <a:p>
            <a:pPr algn="ctr"/>
            <a:r>
              <a:rPr lang="ko-KR" altLang="en-US" sz="1400" b="1">
                <a:latin typeface="+mn-ea"/>
              </a:rPr>
              <a:t>교과목</a:t>
            </a:r>
            <a:r>
              <a:rPr lang="en-US" altLang="ko-KR" sz="1400" b="1">
                <a:latin typeface="+mn-ea"/>
              </a:rPr>
              <a:t>(</a:t>
            </a:r>
            <a:r>
              <a:rPr lang="ko-KR" altLang="en-US" sz="1400" b="1">
                <a:latin typeface="+mn-ea"/>
              </a:rPr>
              <a:t>학과</a:t>
            </a:r>
            <a:r>
              <a:rPr lang="en-US" altLang="ko-KR" sz="1400" b="1">
                <a:latin typeface="+mn-ea"/>
              </a:rPr>
              <a:t>): 200</a:t>
            </a:r>
            <a:r>
              <a:rPr lang="ko-KR" altLang="en-US" sz="1400" b="1">
                <a:latin typeface="+mn-ea"/>
              </a:rPr>
              <a:t>만원</a:t>
            </a:r>
            <a:endParaRPr lang="en-US" altLang="ko-KR" sz="1400" b="1">
              <a:latin typeface="+mn-ea"/>
            </a:endParaRPr>
          </a:p>
          <a:p>
            <a:pPr algn="ctr"/>
            <a:r>
              <a:rPr lang="en-US" altLang="ko-KR" sz="1400" b="1">
                <a:latin typeface="+mn-ea"/>
              </a:rPr>
              <a:t> </a:t>
            </a:r>
            <a:r>
              <a:rPr lang="en-US" altLang="ko-KR" sz="1100" b="1">
                <a:latin typeface="+mn-ea"/>
              </a:rPr>
              <a:t>* </a:t>
            </a:r>
            <a:r>
              <a:rPr lang="ko-KR" altLang="en-US" sz="1100" b="1">
                <a:latin typeface="+mn-ea"/>
              </a:rPr>
              <a:t>수강자 및 이수학생 수 고려</a:t>
            </a:r>
            <a:endParaRPr lang="ko-KR" altLang="en-US" sz="1400" b="1">
              <a:latin typeface="+mn-ea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62BBD4FE-D02C-F00B-50CC-80E6231BA5A2}"/>
              </a:ext>
            </a:extLst>
          </p:cNvPr>
          <p:cNvCxnSpPr>
            <a:cxnSpLocks/>
          </p:cNvCxnSpPr>
          <p:nvPr/>
        </p:nvCxnSpPr>
        <p:spPr>
          <a:xfrm>
            <a:off x="592831" y="5356974"/>
            <a:ext cx="3479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hape 74">
            <a:extLst>
              <a:ext uri="{FF2B5EF4-FFF2-40B4-BE49-F238E27FC236}">
                <a16:creationId xmlns:a16="http://schemas.microsoft.com/office/drawing/2014/main" id="{A73D6C3B-C4DE-ED4B-A8BD-1EC23CC2846E}"/>
              </a:ext>
            </a:extLst>
          </p:cNvPr>
          <p:cNvSpPr/>
          <p:nvPr/>
        </p:nvSpPr>
        <p:spPr>
          <a:xfrm>
            <a:off x="356685" y="2629946"/>
            <a:ext cx="2215065" cy="1415829"/>
          </a:xfrm>
          <a:prstGeom prst="roundRect">
            <a:avLst>
              <a:gd name="adj" fmla="val 174"/>
            </a:avLst>
          </a:prstGeom>
          <a:solidFill>
            <a:srgbClr val="FFFFFF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  <a:effectLst>
            <a:outerShdw blurRad="635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18" name="Text 76">
            <a:extLst>
              <a:ext uri="{FF2B5EF4-FFF2-40B4-BE49-F238E27FC236}">
                <a16:creationId xmlns:a16="http://schemas.microsoft.com/office/drawing/2014/main" id="{51DD512F-E895-89DA-BDC5-EA1D084CF5BC}"/>
              </a:ext>
            </a:extLst>
          </p:cNvPr>
          <p:cNvSpPr txBox="1"/>
          <p:nvPr/>
        </p:nvSpPr>
        <p:spPr>
          <a:xfrm>
            <a:off x="469007" y="2721173"/>
            <a:ext cx="1821200" cy="234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ko-KR" altLang="en-US" sz="1200" b="1">
                <a:solidFill>
                  <a:srgbClr val="2D3748"/>
                </a:solidFill>
                <a:latin typeface="+mn-ea"/>
              </a:rPr>
              <a:t>산학연 연계</a:t>
            </a:r>
            <a:endParaRPr lang="en-US" sz="1200" dirty="0">
              <a:latin typeface="+mn-ea"/>
            </a:endParaRPr>
          </a:p>
        </p:txBody>
      </p:sp>
      <p:sp>
        <p:nvSpPr>
          <p:cNvPr id="19" name="Shape 79">
            <a:extLst>
              <a:ext uri="{FF2B5EF4-FFF2-40B4-BE49-F238E27FC236}">
                <a16:creationId xmlns:a16="http://schemas.microsoft.com/office/drawing/2014/main" id="{E3EA2365-7DC1-3CAD-6867-AC777236C94C}"/>
              </a:ext>
            </a:extLst>
          </p:cNvPr>
          <p:cNvSpPr/>
          <p:nvPr/>
        </p:nvSpPr>
        <p:spPr>
          <a:xfrm>
            <a:off x="406940" y="3080214"/>
            <a:ext cx="2110288" cy="879494"/>
          </a:xfrm>
          <a:prstGeom prst="roundRect">
            <a:avLst>
              <a:gd name="adj" fmla="val 6054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EDF2F7"/>
            </a:solidFill>
            <a:prstDash val="solid"/>
          </a:ln>
        </p:spPr>
        <p:txBody>
          <a:bodyPr lIns="36000" tIns="36000" rIns="36000" bIns="36000"/>
          <a:lstStyle/>
          <a:p>
            <a:r>
              <a:rPr lang="ko-KR" altLang="en-US" sz="1000" kern="0" spc="0">
                <a:solidFill>
                  <a:srgbClr val="000000"/>
                </a:solidFill>
                <a:effectLst/>
                <a:latin typeface="+mn-ea"/>
              </a:rPr>
              <a:t>산업체</a:t>
            </a:r>
            <a:r>
              <a:rPr lang="en-US" altLang="ko-KR" sz="1000" kern="0" spc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000" kern="0" spc="0">
                <a:solidFill>
                  <a:srgbClr val="000000"/>
                </a:solidFill>
                <a:effectLst/>
                <a:latin typeface="+mn-ea"/>
              </a:rPr>
              <a:t>유관기관</a:t>
            </a:r>
            <a:r>
              <a:rPr lang="en-US" altLang="ko-KR" sz="1000" kern="0" spc="0">
                <a:solidFill>
                  <a:srgbClr val="000000"/>
                </a:solidFill>
                <a:effectLst/>
                <a:latin typeface="+mn-ea"/>
              </a:rPr>
              <a:t>, </a:t>
            </a:r>
            <a:r>
              <a:rPr lang="ko-KR" altLang="en-US" sz="1000" kern="0" spc="0">
                <a:solidFill>
                  <a:srgbClr val="000000"/>
                </a:solidFill>
                <a:effectLst/>
                <a:latin typeface="+mn-ea"/>
              </a:rPr>
              <a:t>연구소 등에서 제안한 과제를 수행하거나</a:t>
            </a:r>
            <a:r>
              <a:rPr lang="en-US" altLang="ko-KR" sz="1000" kern="0" spc="0">
                <a:solidFill>
                  <a:srgbClr val="000000"/>
                </a:solidFill>
                <a:effectLst/>
                <a:latin typeface="+mn-ea"/>
              </a:rPr>
              <a:t>,</a:t>
            </a:r>
            <a:r>
              <a:rPr lang="ko-KR" altLang="en-US" sz="1000" kern="0" spc="0">
                <a:solidFill>
                  <a:srgbClr val="000000"/>
                </a:solidFill>
                <a:effectLst/>
                <a:latin typeface="+mn-ea"/>
              </a:rPr>
              <a:t> 교과 운영 과정에 자문 등으로 산업체 인사가 참여하는 캡스톤디자인 교과목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5D6925AA-02B2-EC3A-93BE-89AF74B0794A}"/>
              </a:ext>
            </a:extLst>
          </p:cNvPr>
          <p:cNvCxnSpPr>
            <a:cxnSpLocks/>
          </p:cNvCxnSpPr>
          <p:nvPr/>
        </p:nvCxnSpPr>
        <p:spPr>
          <a:xfrm>
            <a:off x="469006" y="3010666"/>
            <a:ext cx="20482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Shape 74">
            <a:extLst>
              <a:ext uri="{FF2B5EF4-FFF2-40B4-BE49-F238E27FC236}">
                <a16:creationId xmlns:a16="http://schemas.microsoft.com/office/drawing/2014/main" id="{AD0241E1-7970-C433-29B3-645A942A0260}"/>
              </a:ext>
            </a:extLst>
          </p:cNvPr>
          <p:cNvSpPr/>
          <p:nvPr/>
        </p:nvSpPr>
        <p:spPr>
          <a:xfrm>
            <a:off x="2622005" y="2629946"/>
            <a:ext cx="2215065" cy="1415829"/>
          </a:xfrm>
          <a:prstGeom prst="roundRect">
            <a:avLst>
              <a:gd name="adj" fmla="val 174"/>
            </a:avLst>
          </a:prstGeom>
          <a:solidFill>
            <a:srgbClr val="FFFFFF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  <a:effectLst>
            <a:outerShdw blurRad="635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34" name="Text 76">
            <a:extLst>
              <a:ext uri="{FF2B5EF4-FFF2-40B4-BE49-F238E27FC236}">
                <a16:creationId xmlns:a16="http://schemas.microsoft.com/office/drawing/2014/main" id="{77BD5400-255E-77ED-C115-57EC987143F0}"/>
              </a:ext>
            </a:extLst>
          </p:cNvPr>
          <p:cNvSpPr txBox="1"/>
          <p:nvPr/>
        </p:nvSpPr>
        <p:spPr>
          <a:xfrm>
            <a:off x="2734327" y="2721173"/>
            <a:ext cx="1821200" cy="234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ko-KR" altLang="en-US" sz="1200" b="1">
                <a:solidFill>
                  <a:srgbClr val="2D3748"/>
                </a:solidFill>
                <a:latin typeface="+mn-ea"/>
              </a:rPr>
              <a:t>글로벌 연계</a:t>
            </a:r>
            <a:endParaRPr lang="en-US" sz="1200" dirty="0">
              <a:latin typeface="+mn-ea"/>
            </a:endParaRPr>
          </a:p>
        </p:txBody>
      </p:sp>
      <p:sp>
        <p:nvSpPr>
          <p:cNvPr id="35" name="Shape 79">
            <a:extLst>
              <a:ext uri="{FF2B5EF4-FFF2-40B4-BE49-F238E27FC236}">
                <a16:creationId xmlns:a16="http://schemas.microsoft.com/office/drawing/2014/main" id="{CDF69B81-3986-2E08-F8FD-9F433413D62C}"/>
              </a:ext>
            </a:extLst>
          </p:cNvPr>
          <p:cNvSpPr/>
          <p:nvPr/>
        </p:nvSpPr>
        <p:spPr>
          <a:xfrm>
            <a:off x="2672260" y="3080214"/>
            <a:ext cx="2110288" cy="879494"/>
          </a:xfrm>
          <a:prstGeom prst="roundRect">
            <a:avLst>
              <a:gd name="adj" fmla="val 6054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EDF2F7"/>
            </a:solidFill>
            <a:prstDash val="solid"/>
          </a:ln>
        </p:spPr>
        <p:txBody>
          <a:bodyPr lIns="36000" tIns="36000" rIns="36000" bIns="36000"/>
          <a:lstStyle/>
          <a:p>
            <a:pPr marR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000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캡스톤디자인 수행 과제를 해외 대학 또는 해외기업과 연계하여 수행</a:t>
            </a:r>
            <a:r>
              <a:rPr lang="en-US" altLang="ko-KR" sz="1000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온라인 협업 플랫폼 활용도 가능</a:t>
            </a:r>
            <a:r>
              <a:rPr lang="en-US" altLang="ko-KR" sz="1000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000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하는 산학연 연계 캡스톤디자인 교과목</a:t>
            </a:r>
            <a:endParaRPr lang="ko-KR" altLang="en-US" sz="1000" kern="0" spc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98EE1665-B998-D6D9-48FE-6AD073589373}"/>
              </a:ext>
            </a:extLst>
          </p:cNvPr>
          <p:cNvCxnSpPr>
            <a:cxnSpLocks/>
          </p:cNvCxnSpPr>
          <p:nvPr/>
        </p:nvCxnSpPr>
        <p:spPr>
          <a:xfrm>
            <a:off x="2734326" y="3010666"/>
            <a:ext cx="20482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Shape 74">
            <a:extLst>
              <a:ext uri="{FF2B5EF4-FFF2-40B4-BE49-F238E27FC236}">
                <a16:creationId xmlns:a16="http://schemas.microsoft.com/office/drawing/2014/main" id="{CDEEBCEF-D2F4-CC9F-FDAA-66FACE2BFEDC}"/>
              </a:ext>
            </a:extLst>
          </p:cNvPr>
          <p:cNvSpPr/>
          <p:nvPr/>
        </p:nvSpPr>
        <p:spPr>
          <a:xfrm>
            <a:off x="4887325" y="2629946"/>
            <a:ext cx="2215065" cy="1415829"/>
          </a:xfrm>
          <a:prstGeom prst="roundRect">
            <a:avLst>
              <a:gd name="adj" fmla="val 174"/>
            </a:avLst>
          </a:prstGeom>
          <a:solidFill>
            <a:srgbClr val="FFFFFF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  <a:effectLst>
            <a:outerShdw blurRad="635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38" name="Text 76">
            <a:extLst>
              <a:ext uri="{FF2B5EF4-FFF2-40B4-BE49-F238E27FC236}">
                <a16:creationId xmlns:a16="http://schemas.microsoft.com/office/drawing/2014/main" id="{EA6560E3-0B7D-1020-19A1-FE4BC3B3314B}"/>
              </a:ext>
            </a:extLst>
          </p:cNvPr>
          <p:cNvSpPr txBox="1"/>
          <p:nvPr/>
        </p:nvSpPr>
        <p:spPr>
          <a:xfrm>
            <a:off x="4999647" y="2721173"/>
            <a:ext cx="1821200" cy="234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ko-KR" altLang="en-US" sz="1200" b="1">
                <a:solidFill>
                  <a:srgbClr val="2D3748"/>
                </a:solidFill>
                <a:latin typeface="+mn-ea"/>
              </a:rPr>
              <a:t>학과 간 연계</a:t>
            </a:r>
            <a:endParaRPr lang="en-US" sz="1200" dirty="0">
              <a:latin typeface="+mn-ea"/>
            </a:endParaRPr>
          </a:p>
        </p:txBody>
      </p:sp>
      <p:sp>
        <p:nvSpPr>
          <p:cNvPr id="39" name="Shape 79">
            <a:extLst>
              <a:ext uri="{FF2B5EF4-FFF2-40B4-BE49-F238E27FC236}">
                <a16:creationId xmlns:a16="http://schemas.microsoft.com/office/drawing/2014/main" id="{09AF9853-42EF-1C50-60DB-4E1C8E69FAAF}"/>
              </a:ext>
            </a:extLst>
          </p:cNvPr>
          <p:cNvSpPr/>
          <p:nvPr/>
        </p:nvSpPr>
        <p:spPr>
          <a:xfrm>
            <a:off x="4937580" y="3080214"/>
            <a:ext cx="2110288" cy="879494"/>
          </a:xfrm>
          <a:prstGeom prst="roundRect">
            <a:avLst>
              <a:gd name="adj" fmla="val 6054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EDF2F7"/>
            </a:solidFill>
            <a:prstDash val="solid"/>
          </a:ln>
        </p:spPr>
        <p:txBody>
          <a:bodyPr lIns="36000" tIns="36000" rIns="36000" bIns="36000"/>
          <a:lstStyle/>
          <a:p>
            <a:r>
              <a:rPr lang="en-US" altLang="ko-KR" sz="1000" kern="0" spc="0">
                <a:solidFill>
                  <a:srgbClr val="000000"/>
                </a:solidFill>
                <a:effectLst/>
                <a:latin typeface="+mn-ea"/>
              </a:rPr>
              <a:t>2</a:t>
            </a:r>
            <a:r>
              <a:rPr lang="ko-KR" altLang="en-US" sz="1000" kern="0" spc="0">
                <a:solidFill>
                  <a:srgbClr val="000000"/>
                </a:solidFill>
                <a:effectLst/>
                <a:latin typeface="+mn-ea"/>
              </a:rPr>
              <a:t>개 학과 이상이 융합팀을 구성</a:t>
            </a:r>
            <a:r>
              <a:rPr lang="en-US" altLang="ko-KR" sz="1000" kern="0" spc="0">
                <a:solidFill>
                  <a:srgbClr val="000000"/>
                </a:solidFill>
                <a:effectLst/>
                <a:latin typeface="+mn-ea"/>
              </a:rPr>
              <a:t>(</a:t>
            </a:r>
            <a:r>
              <a:rPr lang="ko-KR" altLang="en-US" sz="1000" kern="0" spc="0">
                <a:solidFill>
                  <a:srgbClr val="000000"/>
                </a:solidFill>
                <a:effectLst/>
                <a:latin typeface="+mn-ea"/>
              </a:rPr>
              <a:t>예</a:t>
            </a:r>
            <a:r>
              <a:rPr lang="en-US" altLang="ko-KR" sz="1000" kern="0" spc="0">
                <a:solidFill>
                  <a:srgbClr val="000000"/>
                </a:solidFill>
                <a:effectLst/>
                <a:latin typeface="+mn-ea"/>
              </a:rPr>
              <a:t>_</a:t>
            </a:r>
            <a:r>
              <a:rPr lang="ko-KR" altLang="en-US" sz="1000" kern="0" spc="0">
                <a:solidFill>
                  <a:srgbClr val="000000"/>
                </a:solidFill>
                <a:effectLst/>
                <a:latin typeface="+mn-ea"/>
              </a:rPr>
              <a:t>연계</a:t>
            </a:r>
            <a:r>
              <a:rPr lang="en-US" altLang="ko-KR" sz="1000" kern="0" spc="0">
                <a:solidFill>
                  <a:srgbClr val="000000"/>
                </a:solidFill>
                <a:effectLst/>
                <a:latin typeface="+mn-ea"/>
              </a:rPr>
              <a:t>·</a:t>
            </a:r>
            <a:r>
              <a:rPr lang="ko-KR" altLang="en-US" sz="1000" kern="0" spc="0">
                <a:solidFill>
                  <a:srgbClr val="000000"/>
                </a:solidFill>
                <a:effectLst/>
                <a:latin typeface="+mn-ea"/>
              </a:rPr>
              <a:t>융합전공</a:t>
            </a:r>
            <a:r>
              <a:rPr lang="en-US" altLang="ko-KR" sz="1000" kern="0" spc="0">
                <a:solidFill>
                  <a:srgbClr val="000000"/>
                </a:solidFill>
                <a:effectLst/>
                <a:latin typeface="+mn-ea"/>
              </a:rPr>
              <a:t>, MD</a:t>
            </a:r>
            <a:r>
              <a:rPr lang="ko-KR" altLang="en-US" sz="1000" kern="0" spc="0">
                <a:solidFill>
                  <a:srgbClr val="000000"/>
                </a:solidFill>
                <a:effectLst/>
                <a:latin typeface="+mn-ea"/>
              </a:rPr>
              <a:t> 등</a:t>
            </a:r>
            <a:r>
              <a:rPr lang="en-US" altLang="ko-KR" sz="1000" kern="0" spc="0">
                <a:solidFill>
                  <a:srgbClr val="000000"/>
                </a:solidFill>
                <a:effectLst/>
                <a:latin typeface="+mn-ea"/>
              </a:rPr>
              <a:t>) </a:t>
            </a:r>
            <a:r>
              <a:rPr lang="ko-KR" altLang="en-US" sz="1000" kern="0" spc="0">
                <a:solidFill>
                  <a:srgbClr val="000000"/>
                </a:solidFill>
                <a:effectLst/>
                <a:latin typeface="+mn-ea"/>
              </a:rPr>
              <a:t>하거나</a:t>
            </a:r>
            <a:r>
              <a:rPr lang="en-US" altLang="ko-KR" sz="1000" kern="0" spc="0">
                <a:solidFill>
                  <a:srgbClr val="000000"/>
                </a:solidFill>
                <a:effectLst/>
                <a:latin typeface="+mn-ea"/>
              </a:rPr>
              <a:t>,</a:t>
            </a:r>
            <a:r>
              <a:rPr lang="ko-KR" altLang="en-US" sz="1000" kern="0" spc="0">
                <a:solidFill>
                  <a:srgbClr val="000000"/>
                </a:solidFill>
                <a:effectLst/>
                <a:latin typeface="+mn-ea"/>
              </a:rPr>
              <a:t> 교과목은 각각 운영하면서 팀 협업으로 프로젝트를 수행하는 교과목</a:t>
            </a:r>
          </a:p>
          <a:p>
            <a:endParaRPr lang="ko-KR" altLang="en-US" sz="1000" kern="0" spc="0">
              <a:solidFill>
                <a:srgbClr val="000000"/>
              </a:solidFill>
              <a:effectLst/>
              <a:latin typeface="+mn-ea"/>
            </a:endParaRPr>
          </a:p>
        </p:txBody>
      </p: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id="{8BE9D9AD-13D8-938F-2854-BFC11DC51DF8}"/>
              </a:ext>
            </a:extLst>
          </p:cNvPr>
          <p:cNvCxnSpPr>
            <a:cxnSpLocks/>
          </p:cNvCxnSpPr>
          <p:nvPr/>
        </p:nvCxnSpPr>
        <p:spPr>
          <a:xfrm>
            <a:off x="4999646" y="3010666"/>
            <a:ext cx="20482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Shape 74">
            <a:extLst>
              <a:ext uri="{FF2B5EF4-FFF2-40B4-BE49-F238E27FC236}">
                <a16:creationId xmlns:a16="http://schemas.microsoft.com/office/drawing/2014/main" id="{66A5CE83-7C14-F402-588F-4AF713B2E9AC}"/>
              </a:ext>
            </a:extLst>
          </p:cNvPr>
          <p:cNvSpPr/>
          <p:nvPr/>
        </p:nvSpPr>
        <p:spPr>
          <a:xfrm>
            <a:off x="7152645" y="2629946"/>
            <a:ext cx="2215065" cy="1415829"/>
          </a:xfrm>
          <a:prstGeom prst="roundRect">
            <a:avLst>
              <a:gd name="adj" fmla="val 174"/>
            </a:avLst>
          </a:prstGeom>
          <a:solidFill>
            <a:srgbClr val="FFFFFF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  <a:effectLst>
            <a:outerShdw blurRad="63500" dist="38100" dir="5400000" algn="bl" rotWithShape="0">
              <a:srgbClr val="000000">
                <a:alpha val="5000"/>
              </a:srgbClr>
            </a:outerShdw>
          </a:effectLst>
        </p:spPr>
      </p:sp>
      <p:sp>
        <p:nvSpPr>
          <p:cNvPr id="42" name="Text 76">
            <a:extLst>
              <a:ext uri="{FF2B5EF4-FFF2-40B4-BE49-F238E27FC236}">
                <a16:creationId xmlns:a16="http://schemas.microsoft.com/office/drawing/2014/main" id="{9E291165-630B-626C-46C3-B458CF95798C}"/>
              </a:ext>
            </a:extLst>
          </p:cNvPr>
          <p:cNvSpPr txBox="1"/>
          <p:nvPr/>
        </p:nvSpPr>
        <p:spPr>
          <a:xfrm>
            <a:off x="7264967" y="2721173"/>
            <a:ext cx="1821200" cy="234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ko-KR" altLang="en-US" sz="1200" b="1">
                <a:latin typeface="+mn-ea"/>
              </a:rPr>
              <a:t>현장실습 연계</a:t>
            </a:r>
            <a:endParaRPr lang="en-US" sz="1200" b="1" dirty="0">
              <a:latin typeface="+mn-ea"/>
            </a:endParaRPr>
          </a:p>
        </p:txBody>
      </p:sp>
      <p:sp>
        <p:nvSpPr>
          <p:cNvPr id="43" name="Shape 79">
            <a:extLst>
              <a:ext uri="{FF2B5EF4-FFF2-40B4-BE49-F238E27FC236}">
                <a16:creationId xmlns:a16="http://schemas.microsoft.com/office/drawing/2014/main" id="{61EB57A4-96B0-54C1-57FF-0F268388624D}"/>
              </a:ext>
            </a:extLst>
          </p:cNvPr>
          <p:cNvSpPr/>
          <p:nvPr/>
        </p:nvSpPr>
        <p:spPr>
          <a:xfrm>
            <a:off x="7202900" y="3080214"/>
            <a:ext cx="2110288" cy="879494"/>
          </a:xfrm>
          <a:prstGeom prst="roundRect">
            <a:avLst>
              <a:gd name="adj" fmla="val 6054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EDF2F7"/>
            </a:solidFill>
            <a:prstDash val="solid"/>
          </a:ln>
        </p:spPr>
        <p:txBody>
          <a:bodyPr lIns="36000" tIns="36000" rIns="36000" bIns="36000"/>
          <a:lstStyle/>
          <a:p>
            <a:pPr marR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000" kern="0" spc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현장실습기관과 연계하여 캡스톤디자인 과제 발굴➜ 학생팀 활동 지도➜ 수행 결과의 현장 적용 및 검증 등의 협력 체계를 구축하는 캡스톤디자인 교과목</a:t>
            </a:r>
            <a:endParaRPr lang="ko-KR" altLang="en-US" sz="1000" kern="0" spc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C47A8A40-9B7C-857A-5F78-44972FA60882}"/>
              </a:ext>
            </a:extLst>
          </p:cNvPr>
          <p:cNvCxnSpPr>
            <a:cxnSpLocks/>
          </p:cNvCxnSpPr>
          <p:nvPr/>
        </p:nvCxnSpPr>
        <p:spPr>
          <a:xfrm>
            <a:off x="7264966" y="3010666"/>
            <a:ext cx="20482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AFA3A343-6F1A-D687-69B6-D2C44EA40148}"/>
              </a:ext>
            </a:extLst>
          </p:cNvPr>
          <p:cNvSpPr txBox="1"/>
          <p:nvPr/>
        </p:nvSpPr>
        <p:spPr>
          <a:xfrm>
            <a:off x="356685" y="4108236"/>
            <a:ext cx="9011025" cy="34612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pPr marR="0" lvl="0" algn="just" fontAlgn="base" latinLnBrk="1">
              <a:lnSpc>
                <a:spcPct val="160000"/>
              </a:lnSpc>
              <a:spcBef>
                <a:spcPts val="500"/>
              </a:spcBef>
              <a:spcAft>
                <a:spcPts val="0"/>
              </a:spcAft>
            </a:pPr>
            <a:r>
              <a:rPr lang="ko-KR" altLang="en-US" sz="1200" b="1" kern="0" spc="-80">
                <a:solidFill>
                  <a:schemeClr val="bg1"/>
                </a:solidFill>
                <a:effectLst/>
                <a:latin typeface="+mn-ea"/>
              </a:rPr>
              <a:t>해당 교과목 강의계획서에 연계 대상 기업･기관명과 역할을 표기하고</a:t>
            </a:r>
            <a:r>
              <a:rPr lang="en-US" altLang="ko-KR" sz="1200" b="1" kern="0" spc="-80">
                <a:solidFill>
                  <a:schemeClr val="bg1"/>
                </a:solidFill>
                <a:effectLst/>
                <a:latin typeface="+mn-ea"/>
              </a:rPr>
              <a:t> </a:t>
            </a:r>
            <a:r>
              <a:rPr lang="ko-KR" altLang="en-US" sz="1200" b="1" kern="0" spc="-80">
                <a:solidFill>
                  <a:schemeClr val="bg1"/>
                </a:solidFill>
                <a:effectLst/>
                <a:latin typeface="+mn-ea"/>
              </a:rPr>
              <a:t>협약서 사본 제출이 가능해야 합니다</a:t>
            </a:r>
            <a:r>
              <a:rPr lang="en-US" altLang="ko-KR" sz="1200" b="1" kern="0" spc="-80">
                <a:solidFill>
                  <a:schemeClr val="bg1"/>
                </a:solidFill>
                <a:effectLst/>
                <a:latin typeface="+mn-ea"/>
              </a:rPr>
              <a:t>(</a:t>
            </a:r>
            <a:r>
              <a:rPr lang="ko-KR" altLang="en-US" sz="1200" b="1" kern="0" spc="-80">
                <a:solidFill>
                  <a:schemeClr val="bg1"/>
                </a:solidFill>
                <a:effectLst/>
                <a:latin typeface="+mn-ea"/>
              </a:rPr>
              <a:t>학기 중 보완 제출 가능</a:t>
            </a:r>
            <a:r>
              <a:rPr lang="en-US" altLang="ko-KR" sz="1200" b="1" kern="0" spc="-80">
                <a:solidFill>
                  <a:schemeClr val="bg1"/>
                </a:solidFill>
                <a:effectLst/>
                <a:latin typeface="+mn-ea"/>
              </a:rPr>
              <a:t>)</a:t>
            </a:r>
            <a:endParaRPr lang="ko-KR" altLang="en-US" sz="1200" b="1" kern="0" spc="0">
              <a:solidFill>
                <a:schemeClr val="bg1"/>
              </a:solidFill>
              <a:effectLst/>
              <a:latin typeface="+mn-ea"/>
            </a:endParaRPr>
          </a:p>
        </p:txBody>
      </p:sp>
      <p:graphicFrame>
        <p:nvGraphicFramePr>
          <p:cNvPr id="49" name="표 48">
            <a:extLst>
              <a:ext uri="{FF2B5EF4-FFF2-40B4-BE49-F238E27FC236}">
                <a16:creationId xmlns:a16="http://schemas.microsoft.com/office/drawing/2014/main" id="{FA4BB576-9B18-911F-BF29-E22AF5138B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071730"/>
              </p:ext>
            </p:extLst>
          </p:nvPr>
        </p:nvGraphicFramePr>
        <p:xfrm>
          <a:off x="4606352" y="4899774"/>
          <a:ext cx="4761358" cy="1426495"/>
        </p:xfrm>
        <a:graphic>
          <a:graphicData uri="http://schemas.openxmlformats.org/drawingml/2006/table">
            <a:tbl>
              <a:tblPr/>
              <a:tblGrid>
                <a:gridCol w="821182">
                  <a:extLst>
                    <a:ext uri="{9D8B030D-6E8A-4147-A177-3AD203B41FA5}">
                      <a16:colId xmlns:a16="http://schemas.microsoft.com/office/drawing/2014/main" val="1675263695"/>
                    </a:ext>
                  </a:extLst>
                </a:gridCol>
                <a:gridCol w="3940176">
                  <a:extLst>
                    <a:ext uri="{9D8B030D-6E8A-4147-A177-3AD203B41FA5}">
                      <a16:colId xmlns:a16="http://schemas.microsoft.com/office/drawing/2014/main" val="460545639"/>
                    </a:ext>
                  </a:extLst>
                </a:gridCol>
              </a:tblGrid>
              <a:tr h="25919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전문가 활용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7790" marR="0" indent="-9779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초청강연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자문 및 평가 시 전문가 활용비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324016"/>
                  </a:ext>
                </a:extLst>
              </a:tr>
              <a:tr h="23992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회의비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7790" marR="0" indent="-9779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외부인원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전문가 등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참여 시 회의비 지원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1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 한도 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30,000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1676442"/>
                  </a:ext>
                </a:extLst>
              </a:tr>
              <a:tr h="92737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기타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7790" marR="0" indent="-9779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교과 관련 성과 공유 및 전시 및 산업체 현장 방문 경비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97790" marR="0" indent="-9779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미니 세미나 자료집 제작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현수막 등 인쇄비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97790" marR="0" indent="-9779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•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학회 및 세미나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컨퍼런스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포럼 등의 참가비･등록비 지원은 불가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7229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7380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0010B81-F5F1-4B8E-8FBA-D7B56DAE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4078" latinLnBrk="1"/>
            <a:fld id="{562B59FD-5101-4269-9F0E-E2CB88AD9B71}" type="slidenum">
              <a:rPr lang="ko-KR" altLang="en-US" sz="1662" smtClean="0">
                <a:solidFill>
                  <a:prstClr val="white">
                    <a:lumMod val="50000"/>
                  </a:prstClr>
                </a:solidFill>
              </a:rPr>
              <a:pPr defTabSz="844078" latinLnBrk="1"/>
              <a:t>21</a:t>
            </a:fld>
            <a:endParaRPr lang="ko-KR" altLang="en-US" sz="1662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B455726-86E5-3536-8818-67D77E81742D}"/>
              </a:ext>
            </a:extLst>
          </p:cNvPr>
          <p:cNvSpPr/>
          <p:nvPr/>
        </p:nvSpPr>
        <p:spPr>
          <a:xfrm>
            <a:off x="436899" y="998846"/>
            <a:ext cx="7839000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30191" hangingPunct="0">
              <a:spcAft>
                <a:spcPct val="16000"/>
              </a:spcAft>
              <a:buSzPct val="100000"/>
            </a:pP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RISE</a:t>
            </a: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사업단</a:t>
            </a:r>
            <a:r>
              <a:rPr lang="en-US" altLang="ko-KR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,</a:t>
            </a: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 </a:t>
            </a:r>
            <a:r>
              <a:rPr lang="ko-KR" altLang="en-US" b="1" dirty="0" err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캡스톤디자인</a:t>
            </a: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 시상식과 공모전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DE19858E-FA2F-8724-DA9C-A344874E27AF}"/>
              </a:ext>
            </a:extLst>
          </p:cNvPr>
          <p:cNvSpPr/>
          <p:nvPr/>
        </p:nvSpPr>
        <p:spPr>
          <a:xfrm>
            <a:off x="436899" y="251298"/>
            <a:ext cx="1621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3273" hangingPunct="0">
              <a:buSzPct val="100000"/>
            </a:pPr>
            <a:r>
              <a:rPr lang="en-US" altLang="ko-KR" sz="1200" b="1" spc="-82">
                <a:solidFill>
                  <a:schemeClr val="accent2">
                    <a:lumMod val="40000"/>
                    <a:lumOff val="60000"/>
                  </a:schemeClr>
                </a:solidFill>
              </a:rPr>
              <a:t>ORIENTATION</a:t>
            </a:r>
            <a:endParaRPr lang="ko-KR" altLang="en-US" sz="1200" b="1" spc="-82" dirty="0">
              <a:solidFill>
                <a:schemeClr val="accent2">
                  <a:lumMod val="40000"/>
                  <a:lumOff val="60000"/>
                </a:schemeClr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02C216-9C17-B168-5BF7-E94F467BDBC9}"/>
              </a:ext>
            </a:extLst>
          </p:cNvPr>
          <p:cNvSpPr txBox="1"/>
          <p:nvPr/>
        </p:nvSpPr>
        <p:spPr>
          <a:xfrm>
            <a:off x="436899" y="520496"/>
            <a:ext cx="835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RISE</a:t>
            </a:r>
            <a:r>
              <a:rPr lang="ko-KR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사업단 지원 내용</a:t>
            </a:r>
          </a:p>
        </p:txBody>
      </p:sp>
      <p:sp>
        <p:nvSpPr>
          <p:cNvPr id="3" name="모서리가 둥근 직사각형 78">
            <a:extLst>
              <a:ext uri="{FF2B5EF4-FFF2-40B4-BE49-F238E27FC236}">
                <a16:creationId xmlns:a16="http://schemas.microsoft.com/office/drawing/2014/main" id="{47136911-8C93-466F-CE20-FEC8F080DD80}"/>
              </a:ext>
            </a:extLst>
          </p:cNvPr>
          <p:cNvSpPr/>
          <p:nvPr/>
        </p:nvSpPr>
        <p:spPr>
          <a:xfrm>
            <a:off x="329568" y="1477196"/>
            <a:ext cx="4368806" cy="4568003"/>
          </a:xfrm>
          <a:prstGeom prst="roundRect">
            <a:avLst>
              <a:gd name="adj" fmla="val 4014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267D8F-4359-D7D8-66F8-C643E42AAA4B}"/>
              </a:ext>
            </a:extLst>
          </p:cNvPr>
          <p:cNvSpPr txBox="1"/>
          <p:nvPr/>
        </p:nvSpPr>
        <p:spPr>
          <a:xfrm>
            <a:off x="396375" y="4718160"/>
            <a:ext cx="3940628" cy="1002646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spcBef>
                <a:spcPts val="1000"/>
              </a:spcBef>
            </a:pPr>
            <a:r>
              <a:rPr lang="en-US" altLang="ko-KR" sz="1300" b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2060"/>
                </a:solidFill>
                <a:latin typeface="+mn-ea"/>
              </a:rPr>
              <a:t>[</a:t>
            </a:r>
            <a:r>
              <a:rPr lang="ko-KR" altLang="en-US" sz="1300" b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2060"/>
                </a:solidFill>
                <a:latin typeface="+mn-ea"/>
              </a:rPr>
              <a:t>추천팀 추가 지원 내용</a:t>
            </a:r>
            <a:r>
              <a:rPr lang="en-US" altLang="ko-KR" sz="1300" b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2060"/>
                </a:solidFill>
                <a:latin typeface="+mn-ea"/>
              </a:rPr>
              <a:t>]</a:t>
            </a:r>
          </a:p>
          <a:p>
            <a:pPr marL="92075" indent="-92075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ko-KR" altLang="en-US" sz="130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2060"/>
                </a:solidFill>
                <a:latin typeface="+mn-ea"/>
              </a:rPr>
              <a:t>특허출원</a:t>
            </a:r>
            <a:r>
              <a:rPr lang="en-US" altLang="ko-KR" sz="130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sz="130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2060"/>
                </a:solidFill>
                <a:latin typeface="+mn-ea"/>
              </a:rPr>
              <a:t>발명인터뷰 통해 특허출원비 지원</a:t>
            </a:r>
            <a:endParaRPr lang="en-US" altLang="ko-KR" sz="130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002060"/>
              </a:solidFill>
              <a:latin typeface="+mn-ea"/>
            </a:endParaRPr>
          </a:p>
          <a:p>
            <a:pPr marL="92075" indent="-92075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ko-KR" altLang="en-US" sz="130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2060"/>
                </a:solidFill>
                <a:latin typeface="+mn-ea"/>
              </a:rPr>
              <a:t>고도화지원</a:t>
            </a:r>
            <a:r>
              <a:rPr lang="en-US" altLang="ko-KR" sz="130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sz="130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2060"/>
                </a:solidFill>
                <a:latin typeface="+mn-ea"/>
              </a:rPr>
              <a:t>대외 경진대회 출품 등을 위한 추가 제작비</a:t>
            </a:r>
            <a:endParaRPr lang="en-US" altLang="ko-KR" sz="130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002060"/>
              </a:solidFill>
              <a:latin typeface="+mn-ea"/>
            </a:endParaRPr>
          </a:p>
          <a:p>
            <a:pPr marL="92075" indent="-92075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ko-KR" altLang="en-US" sz="130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2060"/>
                </a:solidFill>
                <a:latin typeface="+mn-ea"/>
              </a:rPr>
              <a:t>기술거래</a:t>
            </a:r>
            <a:r>
              <a:rPr lang="en-US" altLang="ko-KR" sz="130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2060"/>
                </a:solidFill>
                <a:latin typeface="+mn-ea"/>
              </a:rPr>
              <a:t>: </a:t>
            </a:r>
            <a:r>
              <a:rPr lang="ko-KR" altLang="en-US" sz="130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2060"/>
                </a:solidFill>
                <a:latin typeface="+mn-ea"/>
              </a:rPr>
              <a:t>캡스토어 프리마켓 이용 기술이전 추진 </a:t>
            </a:r>
            <a:endParaRPr lang="en-US" altLang="ko-KR" sz="1300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002060"/>
              </a:solidFill>
              <a:latin typeface="+mn-ea"/>
            </a:endParaRPr>
          </a:p>
        </p:txBody>
      </p:sp>
      <p:sp>
        <p:nvSpPr>
          <p:cNvPr id="14" name="모서리가 둥근 직사각형 90">
            <a:extLst>
              <a:ext uri="{FF2B5EF4-FFF2-40B4-BE49-F238E27FC236}">
                <a16:creationId xmlns:a16="http://schemas.microsoft.com/office/drawing/2014/main" id="{70DA93BC-513D-A6BD-07FB-9507C1BB2FB0}"/>
              </a:ext>
            </a:extLst>
          </p:cNvPr>
          <p:cNvSpPr/>
          <p:nvPr/>
        </p:nvSpPr>
        <p:spPr>
          <a:xfrm>
            <a:off x="492602" y="1702184"/>
            <a:ext cx="4064851" cy="313200"/>
          </a:xfrm>
          <a:prstGeom prst="roundRect">
            <a:avLst>
              <a:gd name="adj" fmla="val 50000"/>
            </a:avLst>
          </a:prstGeom>
          <a:solidFill>
            <a:srgbClr val="006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150">
                <a:solidFill>
                  <a:schemeClr val="bg1"/>
                </a:solidFill>
              </a:rPr>
              <a:t>올해의  캡스톤디자인 우수과제 시상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C90FB8A-BFE3-1E4F-E042-7D9BD3CA8C07}"/>
              </a:ext>
            </a:extLst>
          </p:cNvPr>
          <p:cNvSpPr/>
          <p:nvPr/>
        </p:nvSpPr>
        <p:spPr>
          <a:xfrm>
            <a:off x="492602" y="2279158"/>
            <a:ext cx="4064851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just" fontAlgn="base" latinLnBrk="1"/>
            <a:r>
              <a:rPr lang="ko-KR" altLang="en-US" sz="1200" kern="0">
                <a:solidFill>
                  <a:srgbClr val="000000"/>
                </a:solidFill>
                <a:latin typeface="+mn-ea"/>
              </a:rPr>
              <a:t>학기 개설 캡스톤디자인</a:t>
            </a:r>
            <a:r>
              <a:rPr lang="en-US" altLang="ko-KR" sz="1200" kern="0">
                <a:solidFill>
                  <a:srgbClr val="000000"/>
                </a:solidFill>
                <a:latin typeface="+mn-ea"/>
              </a:rPr>
              <a:t>(</a:t>
            </a:r>
            <a:r>
              <a:rPr lang="ko-KR" altLang="en-US" sz="1200" kern="0">
                <a:solidFill>
                  <a:srgbClr val="000000"/>
                </a:solidFill>
                <a:latin typeface="+mn-ea"/>
              </a:rPr>
              <a:t>종합설계</a:t>
            </a:r>
            <a:r>
              <a:rPr lang="en-US" altLang="ko-KR" sz="1200" kern="0">
                <a:solidFill>
                  <a:srgbClr val="000000"/>
                </a:solidFill>
                <a:latin typeface="+mn-ea"/>
              </a:rPr>
              <a:t>) </a:t>
            </a:r>
            <a:r>
              <a:rPr lang="ko-KR" altLang="en-US" sz="1200" kern="0">
                <a:solidFill>
                  <a:srgbClr val="000000"/>
                </a:solidFill>
                <a:latin typeface="+mn-ea"/>
              </a:rPr>
              <a:t>교과목</a:t>
            </a:r>
            <a:endParaRPr lang="en-US" altLang="ko-KR" sz="1200" b="1"/>
          </a:p>
          <a:p>
            <a:pPr algn="just" fontAlgn="base" latinLnBrk="1"/>
            <a:r>
              <a:rPr lang="ko-KR" altLang="en-US" sz="1200" b="1" kern="0" spc="0">
                <a:solidFill>
                  <a:srgbClr val="000000"/>
                </a:solidFill>
                <a:effectLst/>
                <a:latin typeface="+mn-ea"/>
              </a:rPr>
              <a:t>담당 교수가 추천한 우수과제를 대상으로 </a:t>
            </a:r>
            <a:r>
              <a:rPr lang="ko-KR" altLang="en-US" sz="1200" b="1" kern="0">
                <a:solidFill>
                  <a:srgbClr val="000000"/>
                </a:solidFill>
                <a:latin typeface="+mn-ea"/>
              </a:rPr>
              <a:t>선정</a:t>
            </a:r>
            <a:endParaRPr lang="ko-KR" altLang="en-US" sz="1200" kern="0" spc="0">
              <a:solidFill>
                <a:srgbClr val="000000"/>
              </a:solidFill>
              <a:effectLst/>
              <a:latin typeface="+mn-ea"/>
            </a:endParaRPr>
          </a:p>
        </p:txBody>
      </p:sp>
      <p:sp>
        <p:nvSpPr>
          <p:cNvPr id="16" name="모서리가 둥근 직사각형 391">
            <a:extLst>
              <a:ext uri="{FF2B5EF4-FFF2-40B4-BE49-F238E27FC236}">
                <a16:creationId xmlns:a16="http://schemas.microsoft.com/office/drawing/2014/main" id="{56A69004-306A-0E43-D6EA-EC158397DF4F}"/>
              </a:ext>
            </a:extLst>
          </p:cNvPr>
          <p:cNvSpPr/>
          <p:nvPr/>
        </p:nvSpPr>
        <p:spPr>
          <a:xfrm>
            <a:off x="452155" y="3530018"/>
            <a:ext cx="2045745" cy="454160"/>
          </a:xfrm>
          <a:prstGeom prst="roundRect">
            <a:avLst>
              <a:gd name="adj" fmla="val 4535"/>
            </a:avLst>
          </a:prstGeom>
          <a:solidFill>
            <a:schemeClr val="bg1">
              <a:lumMod val="95000"/>
            </a:schemeClr>
          </a:solidFill>
          <a:ln w="28575">
            <a:noFill/>
          </a:ln>
          <a:effectLst>
            <a:outerShdw blurRad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" name="모서리가 둥근 직사각형 392">
            <a:extLst>
              <a:ext uri="{FF2B5EF4-FFF2-40B4-BE49-F238E27FC236}">
                <a16:creationId xmlns:a16="http://schemas.microsoft.com/office/drawing/2014/main" id="{A3CFB844-00CD-149F-683A-4FC347EDB7B9}"/>
              </a:ext>
            </a:extLst>
          </p:cNvPr>
          <p:cNvSpPr/>
          <p:nvPr/>
        </p:nvSpPr>
        <p:spPr>
          <a:xfrm>
            <a:off x="459128" y="3537982"/>
            <a:ext cx="2038772" cy="584572"/>
          </a:xfrm>
          <a:prstGeom prst="roundRect">
            <a:avLst>
              <a:gd name="adj" fmla="val 4535"/>
            </a:avLst>
          </a:prstGeom>
          <a:solidFill>
            <a:schemeClr val="tx2">
              <a:lumMod val="75000"/>
            </a:schemeClr>
          </a:solidFill>
          <a:ln w="12700">
            <a:noFill/>
          </a:ln>
          <a:effectLst>
            <a:innerShdw blurRad="114300">
              <a:schemeClr val="tx1">
                <a:lumMod val="75000"/>
                <a:lumOff val="2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217CC73-07BC-E761-3770-462C642D64B7}"/>
              </a:ext>
            </a:extLst>
          </p:cNvPr>
          <p:cNvGrpSpPr/>
          <p:nvPr/>
        </p:nvGrpSpPr>
        <p:grpSpPr>
          <a:xfrm>
            <a:off x="466227" y="3543045"/>
            <a:ext cx="2030936" cy="281181"/>
            <a:chOff x="749627" y="4882580"/>
            <a:chExt cx="1843751" cy="20379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F7BD617-F15A-2945-A49D-D499D3317BE2}"/>
                </a:ext>
              </a:extLst>
            </p:cNvPr>
            <p:cNvSpPr/>
            <p:nvPr/>
          </p:nvSpPr>
          <p:spPr>
            <a:xfrm>
              <a:off x="753342" y="4882580"/>
              <a:ext cx="1833063" cy="203790"/>
            </a:xfrm>
            <a:prstGeom prst="rect">
              <a:avLst/>
            </a:prstGeom>
            <a:gradFill>
              <a:gsLst>
                <a:gs pos="7000">
                  <a:schemeClr val="bg1">
                    <a:alpha val="16000"/>
                  </a:schemeClr>
                </a:gs>
                <a:gs pos="53000">
                  <a:schemeClr val="bg1">
                    <a:alpha val="0"/>
                  </a:schemeClr>
                </a:gs>
              </a:gsLst>
              <a:lin ang="16200000" scaled="0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none" lIns="91440" tIns="45720" rIns="91440" bIns="45720" anchor="ctr" anchorCtr="0">
              <a:no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자유형 394">
              <a:extLst>
                <a:ext uri="{FF2B5EF4-FFF2-40B4-BE49-F238E27FC236}">
                  <a16:creationId xmlns:a16="http://schemas.microsoft.com/office/drawing/2014/main" id="{11628AE0-ADEE-DF7D-B594-B5E9967EEE84}"/>
                </a:ext>
              </a:extLst>
            </p:cNvPr>
            <p:cNvSpPr/>
            <p:nvPr/>
          </p:nvSpPr>
          <p:spPr>
            <a:xfrm>
              <a:off x="749627" y="4891131"/>
              <a:ext cx="1843751" cy="124296"/>
            </a:xfrm>
            <a:custGeom>
              <a:avLst/>
              <a:gdLst>
                <a:gd name="connsiteX0" fmla="*/ 0 w 1745673"/>
                <a:gd name="connsiteY0" fmla="*/ 1282535 h 1282535"/>
                <a:gd name="connsiteX1" fmla="*/ 1745673 w 1745673"/>
                <a:gd name="connsiteY1" fmla="*/ 665018 h 1282535"/>
                <a:gd name="connsiteX2" fmla="*/ 1389413 w 1745673"/>
                <a:gd name="connsiteY2" fmla="*/ 0 h 1282535"/>
                <a:gd name="connsiteX3" fmla="*/ 23750 w 1745673"/>
                <a:gd name="connsiteY3" fmla="*/ 0 h 1282535"/>
                <a:gd name="connsiteX4" fmla="*/ 0 w 1745673"/>
                <a:gd name="connsiteY4" fmla="*/ 1282535 h 1282535"/>
                <a:gd name="connsiteX0" fmla="*/ 0 w 1389413"/>
                <a:gd name="connsiteY0" fmla="*/ 1282535 h 1282535"/>
                <a:gd name="connsiteX1" fmla="*/ 1389413 w 1389413"/>
                <a:gd name="connsiteY1" fmla="*/ 0 h 1282535"/>
                <a:gd name="connsiteX2" fmla="*/ 23750 w 1389413"/>
                <a:gd name="connsiteY2" fmla="*/ 0 h 1282535"/>
                <a:gd name="connsiteX3" fmla="*/ 0 w 1389413"/>
                <a:gd name="connsiteY3" fmla="*/ 1282535 h 1282535"/>
                <a:gd name="connsiteX0" fmla="*/ 0 w 1389413"/>
                <a:gd name="connsiteY0" fmla="*/ 1282535 h 1282535"/>
                <a:gd name="connsiteX1" fmla="*/ 1389413 w 1389413"/>
                <a:gd name="connsiteY1" fmla="*/ 0 h 1282535"/>
                <a:gd name="connsiteX2" fmla="*/ 405061 w 1389413"/>
                <a:gd name="connsiteY2" fmla="*/ 0 h 1282535"/>
                <a:gd name="connsiteX3" fmla="*/ 0 w 1389413"/>
                <a:gd name="connsiteY3" fmla="*/ 1282535 h 1282535"/>
                <a:gd name="connsiteX0" fmla="*/ 0 w 1308530"/>
                <a:gd name="connsiteY0" fmla="*/ 681681 h 681681"/>
                <a:gd name="connsiteX1" fmla="*/ 1308530 w 1308530"/>
                <a:gd name="connsiteY1" fmla="*/ 0 h 681681"/>
                <a:gd name="connsiteX2" fmla="*/ 324178 w 1308530"/>
                <a:gd name="connsiteY2" fmla="*/ 0 h 681681"/>
                <a:gd name="connsiteX3" fmla="*/ 0 w 1308530"/>
                <a:gd name="connsiteY3" fmla="*/ 681681 h 681681"/>
                <a:gd name="connsiteX0" fmla="*/ 0 w 1308530"/>
                <a:gd name="connsiteY0" fmla="*/ 681681 h 681681"/>
                <a:gd name="connsiteX1" fmla="*/ 703634 w 1308530"/>
                <a:gd name="connsiteY1" fmla="*/ 305392 h 681681"/>
                <a:gd name="connsiteX2" fmla="*/ 1308530 w 1308530"/>
                <a:gd name="connsiteY2" fmla="*/ 0 h 681681"/>
                <a:gd name="connsiteX3" fmla="*/ 324178 w 1308530"/>
                <a:gd name="connsiteY3" fmla="*/ 0 h 681681"/>
                <a:gd name="connsiteX4" fmla="*/ 0 w 1308530"/>
                <a:gd name="connsiteY4" fmla="*/ 681681 h 681681"/>
                <a:gd name="connsiteX0" fmla="*/ 0 w 1308530"/>
                <a:gd name="connsiteY0" fmla="*/ 681681 h 975576"/>
                <a:gd name="connsiteX1" fmla="*/ 160555 w 1308530"/>
                <a:gd name="connsiteY1" fmla="*/ 975576 h 975576"/>
                <a:gd name="connsiteX2" fmla="*/ 1308530 w 1308530"/>
                <a:gd name="connsiteY2" fmla="*/ 0 h 975576"/>
                <a:gd name="connsiteX3" fmla="*/ 324178 w 1308530"/>
                <a:gd name="connsiteY3" fmla="*/ 0 h 975576"/>
                <a:gd name="connsiteX4" fmla="*/ 0 w 1308530"/>
                <a:gd name="connsiteY4" fmla="*/ 681681 h 975576"/>
                <a:gd name="connsiteX0" fmla="*/ 0 w 1316041"/>
                <a:gd name="connsiteY0" fmla="*/ 681681 h 975576"/>
                <a:gd name="connsiteX1" fmla="*/ 160555 w 1316041"/>
                <a:gd name="connsiteY1" fmla="*/ 975576 h 975576"/>
                <a:gd name="connsiteX2" fmla="*/ 1308530 w 1316041"/>
                <a:gd name="connsiteY2" fmla="*/ 0 h 975576"/>
                <a:gd name="connsiteX3" fmla="*/ 1316041 w 1316041"/>
                <a:gd name="connsiteY3" fmla="*/ 4965 h 975576"/>
                <a:gd name="connsiteX4" fmla="*/ 324178 w 1316041"/>
                <a:gd name="connsiteY4" fmla="*/ 0 h 975576"/>
                <a:gd name="connsiteX5" fmla="*/ 0 w 1316041"/>
                <a:gd name="connsiteY5" fmla="*/ 681681 h 975576"/>
                <a:gd name="connsiteX0" fmla="*/ 0 w 1316041"/>
                <a:gd name="connsiteY0" fmla="*/ 681681 h 975576"/>
                <a:gd name="connsiteX1" fmla="*/ 160555 w 1316041"/>
                <a:gd name="connsiteY1" fmla="*/ 975576 h 975576"/>
                <a:gd name="connsiteX2" fmla="*/ 1308530 w 1316041"/>
                <a:gd name="connsiteY2" fmla="*/ 0 h 975576"/>
                <a:gd name="connsiteX3" fmla="*/ 1316041 w 1316041"/>
                <a:gd name="connsiteY3" fmla="*/ 4965 h 975576"/>
                <a:gd name="connsiteX4" fmla="*/ 13284 w 1316041"/>
                <a:gd name="connsiteY4" fmla="*/ 0 h 975576"/>
                <a:gd name="connsiteX5" fmla="*/ 0 w 1316041"/>
                <a:gd name="connsiteY5" fmla="*/ 681681 h 975576"/>
                <a:gd name="connsiteX0" fmla="*/ 0 w 1316041"/>
                <a:gd name="connsiteY0" fmla="*/ 681681 h 681681"/>
                <a:gd name="connsiteX1" fmla="*/ 1308530 w 1316041"/>
                <a:gd name="connsiteY1" fmla="*/ 0 h 681681"/>
                <a:gd name="connsiteX2" fmla="*/ 1316041 w 1316041"/>
                <a:gd name="connsiteY2" fmla="*/ 4965 h 681681"/>
                <a:gd name="connsiteX3" fmla="*/ 13284 w 1316041"/>
                <a:gd name="connsiteY3" fmla="*/ 0 h 681681"/>
                <a:gd name="connsiteX4" fmla="*/ 0 w 1316041"/>
                <a:gd name="connsiteY4" fmla="*/ 681681 h 681681"/>
                <a:gd name="connsiteX0" fmla="*/ 11262 w 1302757"/>
                <a:gd name="connsiteY0" fmla="*/ 1859814 h 1859814"/>
                <a:gd name="connsiteX1" fmla="*/ 1295246 w 1302757"/>
                <a:gd name="connsiteY1" fmla="*/ 0 h 1859814"/>
                <a:gd name="connsiteX2" fmla="*/ 1302757 w 1302757"/>
                <a:gd name="connsiteY2" fmla="*/ 4965 h 1859814"/>
                <a:gd name="connsiteX3" fmla="*/ 0 w 1302757"/>
                <a:gd name="connsiteY3" fmla="*/ 0 h 1859814"/>
                <a:gd name="connsiteX4" fmla="*/ 11262 w 1302757"/>
                <a:gd name="connsiteY4" fmla="*/ 1859814 h 1859814"/>
                <a:gd name="connsiteX0" fmla="*/ 11262 w 1302757"/>
                <a:gd name="connsiteY0" fmla="*/ 1933447 h 1933447"/>
                <a:gd name="connsiteX1" fmla="*/ 1295246 w 1302757"/>
                <a:gd name="connsiteY1" fmla="*/ 0 h 1933447"/>
                <a:gd name="connsiteX2" fmla="*/ 1302757 w 1302757"/>
                <a:gd name="connsiteY2" fmla="*/ 4965 h 1933447"/>
                <a:gd name="connsiteX3" fmla="*/ 0 w 1302757"/>
                <a:gd name="connsiteY3" fmla="*/ 0 h 1933447"/>
                <a:gd name="connsiteX4" fmla="*/ 11262 w 1302757"/>
                <a:gd name="connsiteY4" fmla="*/ 1933447 h 1933447"/>
                <a:gd name="connsiteX0" fmla="*/ 11262 w 2546341"/>
                <a:gd name="connsiteY0" fmla="*/ 1933447 h 1933447"/>
                <a:gd name="connsiteX1" fmla="*/ 1295246 w 2546341"/>
                <a:gd name="connsiteY1" fmla="*/ 0 h 1933447"/>
                <a:gd name="connsiteX2" fmla="*/ 2546341 w 2546341"/>
                <a:gd name="connsiteY2" fmla="*/ 13148 h 1933447"/>
                <a:gd name="connsiteX3" fmla="*/ 0 w 2546341"/>
                <a:gd name="connsiteY3" fmla="*/ 0 h 1933447"/>
                <a:gd name="connsiteX4" fmla="*/ 11262 w 2546341"/>
                <a:gd name="connsiteY4" fmla="*/ 1933447 h 1933447"/>
                <a:gd name="connsiteX0" fmla="*/ 11262 w 1295246"/>
                <a:gd name="connsiteY0" fmla="*/ 1933447 h 1933447"/>
                <a:gd name="connsiteX1" fmla="*/ 1295246 w 1295246"/>
                <a:gd name="connsiteY1" fmla="*/ 0 h 1933447"/>
                <a:gd name="connsiteX2" fmla="*/ 0 w 1295246"/>
                <a:gd name="connsiteY2" fmla="*/ 0 h 1933447"/>
                <a:gd name="connsiteX3" fmla="*/ 11262 w 1295246"/>
                <a:gd name="connsiteY3" fmla="*/ 1933447 h 1933447"/>
                <a:gd name="connsiteX0" fmla="*/ 11262 w 3406063"/>
                <a:gd name="connsiteY0" fmla="*/ 1933447 h 1933447"/>
                <a:gd name="connsiteX1" fmla="*/ 3406063 w 3406063"/>
                <a:gd name="connsiteY1" fmla="*/ 8180 h 1933447"/>
                <a:gd name="connsiteX2" fmla="*/ 0 w 3406063"/>
                <a:gd name="connsiteY2" fmla="*/ 0 h 1933447"/>
                <a:gd name="connsiteX3" fmla="*/ 11262 w 3406063"/>
                <a:gd name="connsiteY3" fmla="*/ 1933447 h 1933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6063" h="1933447">
                  <a:moveTo>
                    <a:pt x="11262" y="1933447"/>
                  </a:moveTo>
                  <a:lnTo>
                    <a:pt x="3406063" y="8180"/>
                  </a:lnTo>
                  <a:lnTo>
                    <a:pt x="0" y="0"/>
                  </a:lnTo>
                  <a:lnTo>
                    <a:pt x="11262" y="1933447"/>
                  </a:lnTo>
                </a:path>
              </a:pathLst>
            </a:custGeom>
            <a:gradFill>
              <a:gsLst>
                <a:gs pos="0">
                  <a:prstClr val="white">
                    <a:alpha val="11000"/>
                  </a:prstClr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1" name="모서리가 둥근 직사각형 395">
            <a:extLst>
              <a:ext uri="{FF2B5EF4-FFF2-40B4-BE49-F238E27FC236}">
                <a16:creationId xmlns:a16="http://schemas.microsoft.com/office/drawing/2014/main" id="{A7DFE7A5-8E02-E207-7B91-F5439B77A1CA}"/>
              </a:ext>
            </a:extLst>
          </p:cNvPr>
          <p:cNvSpPr/>
          <p:nvPr/>
        </p:nvSpPr>
        <p:spPr>
          <a:xfrm>
            <a:off x="486251" y="3816749"/>
            <a:ext cx="1985065" cy="267223"/>
          </a:xfrm>
          <a:prstGeom prst="roundRect">
            <a:avLst>
              <a:gd name="adj" fmla="val 6691"/>
            </a:avLst>
          </a:prstGeom>
          <a:solidFill>
            <a:schemeClr val="bg1"/>
          </a:solidFill>
          <a:ln w="6350">
            <a:noFill/>
          </a:ln>
          <a:effectLst>
            <a:innerShdw blurRad="63500" dist="50800" dir="13500000">
              <a:prstClr val="black">
                <a:alpha val="1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2" name="제목 114">
            <a:extLst>
              <a:ext uri="{FF2B5EF4-FFF2-40B4-BE49-F238E27FC236}">
                <a16:creationId xmlns:a16="http://schemas.microsoft.com/office/drawing/2014/main" id="{9990C019-F7D9-6749-F71E-3DD1BBCBD219}"/>
              </a:ext>
            </a:extLst>
          </p:cNvPr>
          <p:cNvSpPr txBox="1"/>
          <p:nvPr/>
        </p:nvSpPr>
        <p:spPr>
          <a:xfrm>
            <a:off x="455347" y="3496780"/>
            <a:ext cx="2019162" cy="348978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wrap="none" anchor="ctr" anchorCtr="0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530191" latinLnBrk="0" hangingPunct="0">
              <a:spcAft>
                <a:spcPct val="16000"/>
              </a:spcAft>
              <a:buSzPct val="100000"/>
            </a:pPr>
            <a:r>
              <a:rPr lang="en-US" altLang="ko-KR" sz="1100" b="1" spc="-15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</a:rPr>
              <a:t>2026</a:t>
            </a:r>
            <a:r>
              <a:rPr lang="ko-KR" altLang="en-US" sz="1100" b="1" spc="-15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</a:rPr>
              <a:t>년 시상규모</a:t>
            </a:r>
            <a:endParaRPr lang="en-US" altLang="ko-KR" sz="1000" b="1" spc="-15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+mn-ea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F23021-7441-4141-E607-391862BE1A2B}"/>
              </a:ext>
            </a:extLst>
          </p:cNvPr>
          <p:cNvSpPr txBox="1"/>
          <p:nvPr/>
        </p:nvSpPr>
        <p:spPr>
          <a:xfrm>
            <a:off x="548715" y="3816791"/>
            <a:ext cx="195034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ko-KR" altLang="en-US" sz="1200" b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대상</a:t>
            </a:r>
            <a:r>
              <a:rPr lang="en-US" altLang="ko-KR" sz="1200" b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(1</a:t>
            </a:r>
            <a:r>
              <a:rPr lang="ko-KR" altLang="en-US" sz="1200" b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팀</a:t>
            </a:r>
            <a:r>
              <a:rPr lang="en-US" altLang="ko-KR" sz="1200" b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) </a:t>
            </a:r>
            <a:r>
              <a:rPr lang="ko-KR" altLang="en-US" sz="1200" b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최우수</a:t>
            </a:r>
            <a:r>
              <a:rPr lang="en-US" altLang="ko-KR" sz="1200" b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(12</a:t>
            </a:r>
            <a:r>
              <a:rPr lang="ko-KR" altLang="en-US" sz="1200" b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팀</a:t>
            </a:r>
            <a:r>
              <a:rPr lang="en-US" altLang="ko-KR" sz="1200" b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)</a:t>
            </a:r>
            <a:endParaRPr lang="ko-KR" altLang="en-US" sz="1200" b="1">
              <a:gradFill>
                <a:gsLst>
                  <a:gs pos="100000">
                    <a:schemeClr val="tx1">
                      <a:lumMod val="85000"/>
                      <a:lumOff val="15000"/>
                    </a:schemeClr>
                  </a:gs>
                  <a:gs pos="100000">
                    <a:srgbClr val="BBE0E3">
                      <a:tint val="23500"/>
                      <a:satMod val="160000"/>
                    </a:srgbClr>
                  </a:gs>
                </a:gsLst>
                <a:lin ang="5400000" scaled="0"/>
              </a:gradFill>
              <a:latin typeface="+mn-ea"/>
            </a:endParaRPr>
          </a:p>
        </p:txBody>
      </p:sp>
      <p:sp>
        <p:nvSpPr>
          <p:cNvPr id="24" name="모서리가 둥근 직사각형 391">
            <a:extLst>
              <a:ext uri="{FF2B5EF4-FFF2-40B4-BE49-F238E27FC236}">
                <a16:creationId xmlns:a16="http://schemas.microsoft.com/office/drawing/2014/main" id="{95D494C9-CCB4-E8C5-40AB-8709BA32F8A1}"/>
              </a:ext>
            </a:extLst>
          </p:cNvPr>
          <p:cNvSpPr/>
          <p:nvPr/>
        </p:nvSpPr>
        <p:spPr>
          <a:xfrm>
            <a:off x="2593411" y="3530018"/>
            <a:ext cx="2045745" cy="454160"/>
          </a:xfrm>
          <a:prstGeom prst="roundRect">
            <a:avLst>
              <a:gd name="adj" fmla="val 4535"/>
            </a:avLst>
          </a:prstGeom>
          <a:solidFill>
            <a:schemeClr val="bg1">
              <a:lumMod val="95000"/>
            </a:schemeClr>
          </a:solidFill>
          <a:ln w="28575">
            <a:noFill/>
          </a:ln>
          <a:effectLst>
            <a:outerShdw blurRad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5" name="모서리가 둥근 직사각형 392">
            <a:extLst>
              <a:ext uri="{FF2B5EF4-FFF2-40B4-BE49-F238E27FC236}">
                <a16:creationId xmlns:a16="http://schemas.microsoft.com/office/drawing/2014/main" id="{04BB60CB-85C0-522F-374C-4F54295B5C25}"/>
              </a:ext>
            </a:extLst>
          </p:cNvPr>
          <p:cNvSpPr/>
          <p:nvPr/>
        </p:nvSpPr>
        <p:spPr>
          <a:xfrm>
            <a:off x="2600384" y="3537982"/>
            <a:ext cx="2038772" cy="584572"/>
          </a:xfrm>
          <a:prstGeom prst="roundRect">
            <a:avLst>
              <a:gd name="adj" fmla="val 4535"/>
            </a:avLst>
          </a:prstGeom>
          <a:solidFill>
            <a:schemeClr val="tx2">
              <a:lumMod val="75000"/>
            </a:schemeClr>
          </a:solidFill>
          <a:ln w="12700">
            <a:noFill/>
          </a:ln>
          <a:effectLst>
            <a:innerShdw blurRad="114300">
              <a:schemeClr val="tx1">
                <a:lumMod val="75000"/>
                <a:lumOff val="2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463EBC05-6498-67B2-D147-F6CD2E798AB2}"/>
              </a:ext>
            </a:extLst>
          </p:cNvPr>
          <p:cNvGrpSpPr/>
          <p:nvPr/>
        </p:nvGrpSpPr>
        <p:grpSpPr>
          <a:xfrm>
            <a:off x="2607483" y="3543045"/>
            <a:ext cx="2030936" cy="281181"/>
            <a:chOff x="749627" y="4882580"/>
            <a:chExt cx="1843751" cy="203790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1D562F1C-DADC-4319-965B-E524F99B9771}"/>
                </a:ext>
              </a:extLst>
            </p:cNvPr>
            <p:cNvSpPr/>
            <p:nvPr/>
          </p:nvSpPr>
          <p:spPr>
            <a:xfrm>
              <a:off x="753342" y="4882580"/>
              <a:ext cx="1833063" cy="203790"/>
            </a:xfrm>
            <a:prstGeom prst="rect">
              <a:avLst/>
            </a:prstGeom>
            <a:gradFill>
              <a:gsLst>
                <a:gs pos="7000">
                  <a:schemeClr val="bg1">
                    <a:alpha val="16000"/>
                  </a:schemeClr>
                </a:gs>
                <a:gs pos="53000">
                  <a:schemeClr val="bg1">
                    <a:alpha val="0"/>
                  </a:schemeClr>
                </a:gs>
              </a:gsLst>
              <a:lin ang="16200000" scaled="0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="horz" wrap="none" lIns="91440" tIns="45720" rIns="91440" bIns="45720" anchor="ctr" anchorCtr="0">
              <a:no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자유형 394">
              <a:extLst>
                <a:ext uri="{FF2B5EF4-FFF2-40B4-BE49-F238E27FC236}">
                  <a16:creationId xmlns:a16="http://schemas.microsoft.com/office/drawing/2014/main" id="{18549E3B-DEDB-115C-2DF8-472588B794EC}"/>
                </a:ext>
              </a:extLst>
            </p:cNvPr>
            <p:cNvSpPr/>
            <p:nvPr/>
          </p:nvSpPr>
          <p:spPr>
            <a:xfrm>
              <a:off x="749627" y="4891131"/>
              <a:ext cx="1843751" cy="124296"/>
            </a:xfrm>
            <a:custGeom>
              <a:avLst/>
              <a:gdLst>
                <a:gd name="connsiteX0" fmla="*/ 0 w 1745673"/>
                <a:gd name="connsiteY0" fmla="*/ 1282535 h 1282535"/>
                <a:gd name="connsiteX1" fmla="*/ 1745673 w 1745673"/>
                <a:gd name="connsiteY1" fmla="*/ 665018 h 1282535"/>
                <a:gd name="connsiteX2" fmla="*/ 1389413 w 1745673"/>
                <a:gd name="connsiteY2" fmla="*/ 0 h 1282535"/>
                <a:gd name="connsiteX3" fmla="*/ 23750 w 1745673"/>
                <a:gd name="connsiteY3" fmla="*/ 0 h 1282535"/>
                <a:gd name="connsiteX4" fmla="*/ 0 w 1745673"/>
                <a:gd name="connsiteY4" fmla="*/ 1282535 h 1282535"/>
                <a:gd name="connsiteX0" fmla="*/ 0 w 1389413"/>
                <a:gd name="connsiteY0" fmla="*/ 1282535 h 1282535"/>
                <a:gd name="connsiteX1" fmla="*/ 1389413 w 1389413"/>
                <a:gd name="connsiteY1" fmla="*/ 0 h 1282535"/>
                <a:gd name="connsiteX2" fmla="*/ 23750 w 1389413"/>
                <a:gd name="connsiteY2" fmla="*/ 0 h 1282535"/>
                <a:gd name="connsiteX3" fmla="*/ 0 w 1389413"/>
                <a:gd name="connsiteY3" fmla="*/ 1282535 h 1282535"/>
                <a:gd name="connsiteX0" fmla="*/ 0 w 1389413"/>
                <a:gd name="connsiteY0" fmla="*/ 1282535 h 1282535"/>
                <a:gd name="connsiteX1" fmla="*/ 1389413 w 1389413"/>
                <a:gd name="connsiteY1" fmla="*/ 0 h 1282535"/>
                <a:gd name="connsiteX2" fmla="*/ 405061 w 1389413"/>
                <a:gd name="connsiteY2" fmla="*/ 0 h 1282535"/>
                <a:gd name="connsiteX3" fmla="*/ 0 w 1389413"/>
                <a:gd name="connsiteY3" fmla="*/ 1282535 h 1282535"/>
                <a:gd name="connsiteX0" fmla="*/ 0 w 1308530"/>
                <a:gd name="connsiteY0" fmla="*/ 681681 h 681681"/>
                <a:gd name="connsiteX1" fmla="*/ 1308530 w 1308530"/>
                <a:gd name="connsiteY1" fmla="*/ 0 h 681681"/>
                <a:gd name="connsiteX2" fmla="*/ 324178 w 1308530"/>
                <a:gd name="connsiteY2" fmla="*/ 0 h 681681"/>
                <a:gd name="connsiteX3" fmla="*/ 0 w 1308530"/>
                <a:gd name="connsiteY3" fmla="*/ 681681 h 681681"/>
                <a:gd name="connsiteX0" fmla="*/ 0 w 1308530"/>
                <a:gd name="connsiteY0" fmla="*/ 681681 h 681681"/>
                <a:gd name="connsiteX1" fmla="*/ 703634 w 1308530"/>
                <a:gd name="connsiteY1" fmla="*/ 305392 h 681681"/>
                <a:gd name="connsiteX2" fmla="*/ 1308530 w 1308530"/>
                <a:gd name="connsiteY2" fmla="*/ 0 h 681681"/>
                <a:gd name="connsiteX3" fmla="*/ 324178 w 1308530"/>
                <a:gd name="connsiteY3" fmla="*/ 0 h 681681"/>
                <a:gd name="connsiteX4" fmla="*/ 0 w 1308530"/>
                <a:gd name="connsiteY4" fmla="*/ 681681 h 681681"/>
                <a:gd name="connsiteX0" fmla="*/ 0 w 1308530"/>
                <a:gd name="connsiteY0" fmla="*/ 681681 h 975576"/>
                <a:gd name="connsiteX1" fmla="*/ 160555 w 1308530"/>
                <a:gd name="connsiteY1" fmla="*/ 975576 h 975576"/>
                <a:gd name="connsiteX2" fmla="*/ 1308530 w 1308530"/>
                <a:gd name="connsiteY2" fmla="*/ 0 h 975576"/>
                <a:gd name="connsiteX3" fmla="*/ 324178 w 1308530"/>
                <a:gd name="connsiteY3" fmla="*/ 0 h 975576"/>
                <a:gd name="connsiteX4" fmla="*/ 0 w 1308530"/>
                <a:gd name="connsiteY4" fmla="*/ 681681 h 975576"/>
                <a:gd name="connsiteX0" fmla="*/ 0 w 1316041"/>
                <a:gd name="connsiteY0" fmla="*/ 681681 h 975576"/>
                <a:gd name="connsiteX1" fmla="*/ 160555 w 1316041"/>
                <a:gd name="connsiteY1" fmla="*/ 975576 h 975576"/>
                <a:gd name="connsiteX2" fmla="*/ 1308530 w 1316041"/>
                <a:gd name="connsiteY2" fmla="*/ 0 h 975576"/>
                <a:gd name="connsiteX3" fmla="*/ 1316041 w 1316041"/>
                <a:gd name="connsiteY3" fmla="*/ 4965 h 975576"/>
                <a:gd name="connsiteX4" fmla="*/ 324178 w 1316041"/>
                <a:gd name="connsiteY4" fmla="*/ 0 h 975576"/>
                <a:gd name="connsiteX5" fmla="*/ 0 w 1316041"/>
                <a:gd name="connsiteY5" fmla="*/ 681681 h 975576"/>
                <a:gd name="connsiteX0" fmla="*/ 0 w 1316041"/>
                <a:gd name="connsiteY0" fmla="*/ 681681 h 975576"/>
                <a:gd name="connsiteX1" fmla="*/ 160555 w 1316041"/>
                <a:gd name="connsiteY1" fmla="*/ 975576 h 975576"/>
                <a:gd name="connsiteX2" fmla="*/ 1308530 w 1316041"/>
                <a:gd name="connsiteY2" fmla="*/ 0 h 975576"/>
                <a:gd name="connsiteX3" fmla="*/ 1316041 w 1316041"/>
                <a:gd name="connsiteY3" fmla="*/ 4965 h 975576"/>
                <a:gd name="connsiteX4" fmla="*/ 13284 w 1316041"/>
                <a:gd name="connsiteY4" fmla="*/ 0 h 975576"/>
                <a:gd name="connsiteX5" fmla="*/ 0 w 1316041"/>
                <a:gd name="connsiteY5" fmla="*/ 681681 h 975576"/>
                <a:gd name="connsiteX0" fmla="*/ 0 w 1316041"/>
                <a:gd name="connsiteY0" fmla="*/ 681681 h 681681"/>
                <a:gd name="connsiteX1" fmla="*/ 1308530 w 1316041"/>
                <a:gd name="connsiteY1" fmla="*/ 0 h 681681"/>
                <a:gd name="connsiteX2" fmla="*/ 1316041 w 1316041"/>
                <a:gd name="connsiteY2" fmla="*/ 4965 h 681681"/>
                <a:gd name="connsiteX3" fmla="*/ 13284 w 1316041"/>
                <a:gd name="connsiteY3" fmla="*/ 0 h 681681"/>
                <a:gd name="connsiteX4" fmla="*/ 0 w 1316041"/>
                <a:gd name="connsiteY4" fmla="*/ 681681 h 681681"/>
                <a:gd name="connsiteX0" fmla="*/ 11262 w 1302757"/>
                <a:gd name="connsiteY0" fmla="*/ 1859814 h 1859814"/>
                <a:gd name="connsiteX1" fmla="*/ 1295246 w 1302757"/>
                <a:gd name="connsiteY1" fmla="*/ 0 h 1859814"/>
                <a:gd name="connsiteX2" fmla="*/ 1302757 w 1302757"/>
                <a:gd name="connsiteY2" fmla="*/ 4965 h 1859814"/>
                <a:gd name="connsiteX3" fmla="*/ 0 w 1302757"/>
                <a:gd name="connsiteY3" fmla="*/ 0 h 1859814"/>
                <a:gd name="connsiteX4" fmla="*/ 11262 w 1302757"/>
                <a:gd name="connsiteY4" fmla="*/ 1859814 h 1859814"/>
                <a:gd name="connsiteX0" fmla="*/ 11262 w 1302757"/>
                <a:gd name="connsiteY0" fmla="*/ 1933447 h 1933447"/>
                <a:gd name="connsiteX1" fmla="*/ 1295246 w 1302757"/>
                <a:gd name="connsiteY1" fmla="*/ 0 h 1933447"/>
                <a:gd name="connsiteX2" fmla="*/ 1302757 w 1302757"/>
                <a:gd name="connsiteY2" fmla="*/ 4965 h 1933447"/>
                <a:gd name="connsiteX3" fmla="*/ 0 w 1302757"/>
                <a:gd name="connsiteY3" fmla="*/ 0 h 1933447"/>
                <a:gd name="connsiteX4" fmla="*/ 11262 w 1302757"/>
                <a:gd name="connsiteY4" fmla="*/ 1933447 h 1933447"/>
                <a:gd name="connsiteX0" fmla="*/ 11262 w 2546341"/>
                <a:gd name="connsiteY0" fmla="*/ 1933447 h 1933447"/>
                <a:gd name="connsiteX1" fmla="*/ 1295246 w 2546341"/>
                <a:gd name="connsiteY1" fmla="*/ 0 h 1933447"/>
                <a:gd name="connsiteX2" fmla="*/ 2546341 w 2546341"/>
                <a:gd name="connsiteY2" fmla="*/ 13148 h 1933447"/>
                <a:gd name="connsiteX3" fmla="*/ 0 w 2546341"/>
                <a:gd name="connsiteY3" fmla="*/ 0 h 1933447"/>
                <a:gd name="connsiteX4" fmla="*/ 11262 w 2546341"/>
                <a:gd name="connsiteY4" fmla="*/ 1933447 h 1933447"/>
                <a:gd name="connsiteX0" fmla="*/ 11262 w 1295246"/>
                <a:gd name="connsiteY0" fmla="*/ 1933447 h 1933447"/>
                <a:gd name="connsiteX1" fmla="*/ 1295246 w 1295246"/>
                <a:gd name="connsiteY1" fmla="*/ 0 h 1933447"/>
                <a:gd name="connsiteX2" fmla="*/ 0 w 1295246"/>
                <a:gd name="connsiteY2" fmla="*/ 0 h 1933447"/>
                <a:gd name="connsiteX3" fmla="*/ 11262 w 1295246"/>
                <a:gd name="connsiteY3" fmla="*/ 1933447 h 1933447"/>
                <a:gd name="connsiteX0" fmla="*/ 11262 w 3406063"/>
                <a:gd name="connsiteY0" fmla="*/ 1933447 h 1933447"/>
                <a:gd name="connsiteX1" fmla="*/ 3406063 w 3406063"/>
                <a:gd name="connsiteY1" fmla="*/ 8180 h 1933447"/>
                <a:gd name="connsiteX2" fmla="*/ 0 w 3406063"/>
                <a:gd name="connsiteY2" fmla="*/ 0 h 1933447"/>
                <a:gd name="connsiteX3" fmla="*/ 11262 w 3406063"/>
                <a:gd name="connsiteY3" fmla="*/ 1933447 h 1933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6063" h="1933447">
                  <a:moveTo>
                    <a:pt x="11262" y="1933447"/>
                  </a:moveTo>
                  <a:lnTo>
                    <a:pt x="3406063" y="8180"/>
                  </a:lnTo>
                  <a:lnTo>
                    <a:pt x="0" y="0"/>
                  </a:lnTo>
                  <a:lnTo>
                    <a:pt x="11262" y="1933447"/>
                  </a:lnTo>
                </a:path>
              </a:pathLst>
            </a:custGeom>
            <a:gradFill>
              <a:gsLst>
                <a:gs pos="0">
                  <a:prstClr val="white">
                    <a:alpha val="11000"/>
                  </a:prstClr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9" name="모서리가 둥근 직사각형 395">
            <a:extLst>
              <a:ext uri="{FF2B5EF4-FFF2-40B4-BE49-F238E27FC236}">
                <a16:creationId xmlns:a16="http://schemas.microsoft.com/office/drawing/2014/main" id="{648189E5-01EF-D00E-8522-B91D60CCE2CD}"/>
              </a:ext>
            </a:extLst>
          </p:cNvPr>
          <p:cNvSpPr/>
          <p:nvPr/>
        </p:nvSpPr>
        <p:spPr>
          <a:xfrm>
            <a:off x="2627507" y="3816749"/>
            <a:ext cx="1985065" cy="267223"/>
          </a:xfrm>
          <a:prstGeom prst="roundRect">
            <a:avLst>
              <a:gd name="adj" fmla="val 6691"/>
            </a:avLst>
          </a:prstGeom>
          <a:solidFill>
            <a:schemeClr val="bg1"/>
          </a:solidFill>
          <a:ln w="6350">
            <a:noFill/>
          </a:ln>
          <a:effectLst>
            <a:innerShdw blurRad="63500" dist="50800" dir="13500000">
              <a:prstClr val="black">
                <a:alpha val="16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0" name="제목 114">
            <a:extLst>
              <a:ext uri="{FF2B5EF4-FFF2-40B4-BE49-F238E27FC236}">
                <a16:creationId xmlns:a16="http://schemas.microsoft.com/office/drawing/2014/main" id="{273B4B20-2E78-C157-4A11-F264D8E6CF7E}"/>
              </a:ext>
            </a:extLst>
          </p:cNvPr>
          <p:cNvSpPr txBox="1"/>
          <p:nvPr/>
        </p:nvSpPr>
        <p:spPr>
          <a:xfrm>
            <a:off x="2596603" y="3496780"/>
            <a:ext cx="2019162" cy="348978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wrap="none" anchor="ctr" anchorCtr="0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530191" latinLnBrk="0" hangingPunct="0">
              <a:spcAft>
                <a:spcPct val="16000"/>
              </a:spcAft>
              <a:buSzPct val="100000"/>
            </a:pPr>
            <a:endParaRPr lang="en-US" altLang="ko-KR" sz="1000" b="1" spc="-15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+mn-ea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76ECAA5-89F2-DF10-1802-C5C979C06287}"/>
              </a:ext>
            </a:extLst>
          </p:cNvPr>
          <p:cNvSpPr txBox="1"/>
          <p:nvPr/>
        </p:nvSpPr>
        <p:spPr>
          <a:xfrm>
            <a:off x="2707788" y="3826286"/>
            <a:ext cx="186200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ko-KR" altLang="en-US" sz="1200" b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총장상</a:t>
            </a:r>
            <a:r>
              <a:rPr lang="en-US" altLang="ko-KR" sz="1200" b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, </a:t>
            </a:r>
            <a:r>
              <a:rPr lang="ko-KR" altLang="en-US" sz="1200" b="1">
                <a:gradFill>
                  <a:gsLst>
                    <a:gs pos="100000">
                      <a:schemeClr val="tx1">
                        <a:lumMod val="85000"/>
                        <a:lumOff val="15000"/>
                      </a:schemeClr>
                    </a:gs>
                    <a:gs pos="100000">
                      <a:srgbClr val="BBE0E3">
                        <a:tint val="23500"/>
                        <a:satMod val="160000"/>
                      </a:srgbClr>
                    </a:gs>
                  </a:gsLst>
                  <a:lin ang="5400000" scaled="0"/>
                </a:gradFill>
                <a:latin typeface="+mn-ea"/>
              </a:rPr>
              <a:t>장학금</a:t>
            </a:r>
          </a:p>
        </p:txBody>
      </p:sp>
      <p:sp>
        <p:nvSpPr>
          <p:cNvPr id="32" name="제목 114">
            <a:extLst>
              <a:ext uri="{FF2B5EF4-FFF2-40B4-BE49-F238E27FC236}">
                <a16:creationId xmlns:a16="http://schemas.microsoft.com/office/drawing/2014/main" id="{0D03E2D4-1263-2521-42BD-0A6C539DC8D6}"/>
              </a:ext>
            </a:extLst>
          </p:cNvPr>
          <p:cNvSpPr txBox="1"/>
          <p:nvPr/>
        </p:nvSpPr>
        <p:spPr>
          <a:xfrm>
            <a:off x="2636123" y="3491436"/>
            <a:ext cx="2019162" cy="348978"/>
          </a:xfrm>
          <a:prstGeom prst="rect">
            <a:avLst/>
          </a:prstGeom>
          <a:effectLst>
            <a:outerShdw blurRad="76200" dir="5400000" algn="ctr" rotWithShape="0">
              <a:sysClr val="windowText" lastClr="000000"/>
            </a:outerShdw>
          </a:effectLst>
        </p:spPr>
        <p:txBody>
          <a:bodyPr wrap="none" anchor="ctr" anchorCtr="0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530191" latinLnBrk="0" hangingPunct="0">
              <a:spcAft>
                <a:spcPct val="16000"/>
              </a:spcAft>
              <a:buSzPct val="100000"/>
            </a:pPr>
            <a:r>
              <a:rPr lang="ko-KR" altLang="en-US" sz="1100" b="1" spc="-150">
                <a:gradFill>
                  <a:gsLst>
                    <a:gs pos="100000">
                      <a:prstClr val="white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+mn-ea"/>
              </a:rPr>
              <a:t>시상내용</a:t>
            </a:r>
            <a:endParaRPr lang="en-US" altLang="ko-KR" sz="1000" b="1" spc="-150">
              <a:gradFill>
                <a:gsLst>
                  <a:gs pos="100000">
                    <a:prstClr val="white"/>
                  </a:gs>
                  <a:gs pos="100000">
                    <a:srgbClr val="0070C0"/>
                  </a:gs>
                </a:gsLst>
                <a:lin ang="5400000" scaled="0"/>
              </a:gradFill>
              <a:latin typeface="+mn-ea"/>
            </a:endParaRPr>
          </a:p>
        </p:txBody>
      </p:sp>
      <p:sp>
        <p:nvSpPr>
          <p:cNvPr id="33" name="Content Placeholder 10">
            <a:extLst>
              <a:ext uri="{FF2B5EF4-FFF2-40B4-BE49-F238E27FC236}">
                <a16:creationId xmlns:a16="http://schemas.microsoft.com/office/drawing/2014/main" id="{8D9C8491-15F5-5AF5-D344-41B28EC06712}"/>
              </a:ext>
            </a:extLst>
          </p:cNvPr>
          <p:cNvSpPr txBox="1">
            <a:spLocks/>
          </p:cNvSpPr>
          <p:nvPr/>
        </p:nvSpPr>
        <p:spPr>
          <a:xfrm>
            <a:off x="430365" y="2813669"/>
            <a:ext cx="4203130" cy="488496"/>
          </a:xfrm>
          <a:prstGeom prst="rect">
            <a:avLst/>
          </a:prstGeom>
        </p:spPr>
        <p:txBody>
          <a:bodyPr>
            <a:noAutofit/>
          </a:bodyPr>
          <a:lstStyle/>
          <a:p>
            <a:pPr marL="177800" indent="-177800" defTabSz="1218987">
              <a:spcBef>
                <a:spcPct val="20000"/>
              </a:spcBef>
              <a:buClr>
                <a:srgbClr val="019ADD"/>
              </a:buClr>
              <a:buSzPct val="100000"/>
              <a:buFont typeface="Arial" panose="020B0604020202020204" pitchFamily="34" charset="0"/>
              <a:buChar char="●"/>
            </a:pPr>
            <a:r>
              <a:rPr lang="ko-KR" altLang="en-US" sz="1200" b="1" kern="0" spc="0">
                <a:solidFill>
                  <a:srgbClr val="000000"/>
                </a:solidFill>
                <a:effectLst/>
                <a:latin typeface="+mn-ea"/>
              </a:rPr>
              <a:t>추천시기</a:t>
            </a:r>
            <a:r>
              <a:rPr lang="en-US" altLang="ko-KR" sz="1200" b="1" kern="0" spc="0">
                <a:solidFill>
                  <a:srgbClr val="000000"/>
                </a:solidFill>
                <a:effectLst/>
                <a:latin typeface="+mn-ea"/>
              </a:rPr>
              <a:t>: </a:t>
            </a:r>
            <a:r>
              <a:rPr lang="ko-KR" altLang="en-US" sz="1200" b="1" kern="0" spc="0">
                <a:solidFill>
                  <a:srgbClr val="000000"/>
                </a:solidFill>
                <a:effectLst/>
                <a:latin typeface="+mn-ea"/>
              </a:rPr>
              <a:t>학기말</a:t>
            </a:r>
            <a:r>
              <a:rPr lang="en-US" altLang="ko-KR" sz="1200" b="1" kern="0" spc="0">
                <a:solidFill>
                  <a:srgbClr val="000000"/>
                </a:solidFill>
                <a:effectLst/>
                <a:latin typeface="+mn-ea"/>
              </a:rPr>
              <a:t>_</a:t>
            </a:r>
            <a:r>
              <a:rPr lang="ko-KR" altLang="en-US" sz="1200" b="1" kern="0" spc="0">
                <a:solidFill>
                  <a:srgbClr val="000000"/>
                </a:solidFill>
                <a:effectLst/>
                <a:latin typeface="+mn-ea"/>
              </a:rPr>
              <a:t>기한 별도 공지</a:t>
            </a:r>
            <a:endParaRPr lang="en-US" altLang="ko-KR" sz="1200" b="1" kern="0" spc="0">
              <a:solidFill>
                <a:srgbClr val="000000"/>
              </a:solidFill>
              <a:effectLst/>
              <a:latin typeface="+mn-ea"/>
            </a:endParaRPr>
          </a:p>
          <a:p>
            <a:pPr marL="177800" indent="-177800" defTabSz="1218987">
              <a:spcBef>
                <a:spcPct val="20000"/>
              </a:spcBef>
              <a:buClr>
                <a:srgbClr val="019ADD"/>
              </a:buClr>
              <a:buSzPct val="100000"/>
              <a:buFont typeface="Arial" panose="020B0604020202020204" pitchFamily="34" charset="0"/>
              <a:buChar char="●"/>
            </a:pPr>
            <a:r>
              <a:rPr lang="ko-KR" altLang="en-US" sz="1200" b="1" kern="0">
                <a:solidFill>
                  <a:srgbClr val="000000"/>
                </a:solidFill>
                <a:latin typeface="+mn-ea"/>
              </a:rPr>
              <a:t>추천규모</a:t>
            </a:r>
            <a:r>
              <a:rPr lang="en-US" altLang="ko-KR" sz="1200" b="1" kern="0">
                <a:solidFill>
                  <a:srgbClr val="000000"/>
                </a:solidFill>
                <a:latin typeface="+mn-ea"/>
              </a:rPr>
              <a:t>: </a:t>
            </a:r>
            <a:r>
              <a:rPr lang="ko-KR" altLang="en-US" sz="1200" b="1" kern="0">
                <a:solidFill>
                  <a:srgbClr val="000000"/>
                </a:solidFill>
                <a:latin typeface="+mn-ea"/>
              </a:rPr>
              <a:t>교과목 별 </a:t>
            </a:r>
            <a:r>
              <a:rPr lang="en-US" altLang="ko-KR" sz="1200" b="1" kern="0">
                <a:solidFill>
                  <a:srgbClr val="000000"/>
                </a:solidFill>
                <a:latin typeface="+mn-ea"/>
              </a:rPr>
              <a:t>2</a:t>
            </a:r>
            <a:r>
              <a:rPr lang="ko-KR" altLang="en-US" sz="1200" b="1" kern="0">
                <a:solidFill>
                  <a:srgbClr val="000000"/>
                </a:solidFill>
                <a:latin typeface="+mn-ea"/>
              </a:rPr>
              <a:t>팀 이내</a:t>
            </a:r>
            <a:r>
              <a:rPr lang="ko-KR" altLang="en-US" sz="1200" b="1" kern="0" spc="0">
                <a:solidFill>
                  <a:srgbClr val="000000"/>
                </a:solidFill>
                <a:effectLst/>
                <a:latin typeface="+mn-ea"/>
              </a:rPr>
              <a:t> </a:t>
            </a:r>
            <a:endParaRPr lang="en-US" altLang="ko-KR" sz="1200" b="1" kern="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38BBC50-0640-1927-4BB7-780EA0DA94B5}"/>
              </a:ext>
            </a:extLst>
          </p:cNvPr>
          <p:cNvSpPr txBox="1"/>
          <p:nvPr/>
        </p:nvSpPr>
        <p:spPr>
          <a:xfrm>
            <a:off x="436899" y="4150040"/>
            <a:ext cx="419006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altLang="ko-KR" sz="1100" b="1">
                <a:solidFill>
                  <a:srgbClr val="105BD6"/>
                </a:solidFill>
                <a:latin typeface="+mn-ea"/>
              </a:rPr>
              <a:t>2026 12</a:t>
            </a:r>
            <a:r>
              <a:rPr lang="ko-KR" altLang="en-US" sz="1100" b="1">
                <a:solidFill>
                  <a:srgbClr val="105BD6"/>
                </a:solidFill>
                <a:latin typeface="+mn-ea"/>
              </a:rPr>
              <a:t>월</a:t>
            </a:r>
            <a:r>
              <a:rPr lang="en-US" altLang="ko-KR" sz="1100" b="1">
                <a:solidFill>
                  <a:srgbClr val="105BD6"/>
                </a:solidFill>
                <a:latin typeface="+mn-ea"/>
              </a:rPr>
              <a:t>(</a:t>
            </a:r>
            <a:r>
              <a:rPr lang="ko-KR" altLang="en-US" sz="1100" b="1">
                <a:solidFill>
                  <a:srgbClr val="105BD6"/>
                </a:solidFill>
                <a:latin typeface="+mn-ea"/>
              </a:rPr>
              <a:t>예정</a:t>
            </a:r>
            <a:r>
              <a:rPr lang="en-US" altLang="ko-KR" sz="1100" b="1">
                <a:solidFill>
                  <a:srgbClr val="105BD6"/>
                </a:solidFill>
                <a:latin typeface="+mn-ea"/>
              </a:rPr>
              <a:t>)</a:t>
            </a:r>
            <a:r>
              <a:rPr lang="ko-KR" altLang="en-US" sz="1100" b="1">
                <a:solidFill>
                  <a:srgbClr val="105BD6"/>
                </a:solidFill>
                <a:latin typeface="+mn-ea"/>
              </a:rPr>
              <a:t> 올해의 캡스톤디자인 대상팀</a:t>
            </a:r>
            <a:r>
              <a:rPr lang="en-US" altLang="ko-KR" sz="1100" b="1">
                <a:solidFill>
                  <a:srgbClr val="105BD6"/>
                </a:solidFill>
                <a:latin typeface="+mn-ea"/>
              </a:rPr>
              <a:t> </a:t>
            </a:r>
            <a:r>
              <a:rPr lang="ko-KR" altLang="en-US" sz="1100" b="1">
                <a:solidFill>
                  <a:srgbClr val="105BD6"/>
                </a:solidFill>
                <a:latin typeface="+mn-ea"/>
              </a:rPr>
              <a:t>장학금</a:t>
            </a:r>
            <a:r>
              <a:rPr lang="en-US" altLang="ko-KR" sz="1100" b="1">
                <a:solidFill>
                  <a:srgbClr val="105BD6"/>
                </a:solidFill>
                <a:latin typeface="+mn-ea"/>
              </a:rPr>
              <a:t>: 100</a:t>
            </a:r>
            <a:r>
              <a:rPr lang="ko-KR" altLang="en-US" sz="1100" b="1">
                <a:solidFill>
                  <a:srgbClr val="105BD6"/>
                </a:solidFill>
                <a:latin typeface="+mn-ea"/>
              </a:rPr>
              <a:t>만원</a:t>
            </a:r>
            <a:endParaRPr lang="en-US" altLang="ko-KR" sz="1100" b="1">
              <a:solidFill>
                <a:srgbClr val="105BD6"/>
              </a:solidFill>
              <a:latin typeface="+mn-ea"/>
            </a:endParaRPr>
          </a:p>
          <a:p>
            <a:pPr lvl="0"/>
            <a:r>
              <a:rPr lang="ko-KR" altLang="en-US" sz="1100" b="1">
                <a:solidFill>
                  <a:srgbClr val="105BD6"/>
                </a:solidFill>
                <a:latin typeface="+mn-ea"/>
              </a:rPr>
              <a:t>최우수팀</a:t>
            </a:r>
            <a:r>
              <a:rPr lang="en-US" altLang="ko-KR" sz="1100" b="1">
                <a:solidFill>
                  <a:srgbClr val="105BD6"/>
                </a:solidFill>
                <a:latin typeface="+mn-ea"/>
              </a:rPr>
              <a:t>: 1</a:t>
            </a:r>
            <a:r>
              <a:rPr lang="ko-KR" altLang="en-US" sz="1100" b="1">
                <a:solidFill>
                  <a:srgbClr val="105BD6"/>
                </a:solidFill>
                <a:latin typeface="+mn-ea"/>
              </a:rPr>
              <a:t>학기와 </a:t>
            </a:r>
            <a:r>
              <a:rPr lang="en-US" altLang="ko-KR" sz="1100" b="1">
                <a:solidFill>
                  <a:srgbClr val="105BD6"/>
                </a:solidFill>
                <a:latin typeface="+mn-ea"/>
              </a:rPr>
              <a:t>2</a:t>
            </a:r>
            <a:r>
              <a:rPr lang="ko-KR" altLang="en-US" sz="1100" b="1">
                <a:solidFill>
                  <a:srgbClr val="105BD6"/>
                </a:solidFill>
                <a:latin typeface="+mn-ea"/>
              </a:rPr>
              <a:t>학기에 각각 </a:t>
            </a:r>
            <a:r>
              <a:rPr lang="en-US" altLang="ko-KR" sz="1100" b="1">
                <a:solidFill>
                  <a:srgbClr val="105BD6"/>
                </a:solidFill>
                <a:latin typeface="+mn-ea"/>
              </a:rPr>
              <a:t>6</a:t>
            </a:r>
            <a:r>
              <a:rPr lang="ko-KR" altLang="en-US" sz="1100" b="1">
                <a:solidFill>
                  <a:srgbClr val="105BD6"/>
                </a:solidFill>
                <a:latin typeface="+mn-ea"/>
              </a:rPr>
              <a:t>팀 선정</a:t>
            </a:r>
            <a:r>
              <a:rPr lang="en-US" altLang="ko-KR" sz="1100" b="1">
                <a:solidFill>
                  <a:srgbClr val="105BD6"/>
                </a:solidFill>
                <a:latin typeface="+mn-ea"/>
              </a:rPr>
              <a:t>, </a:t>
            </a:r>
            <a:r>
              <a:rPr lang="ko-KR" altLang="en-US" sz="1100" b="1">
                <a:solidFill>
                  <a:srgbClr val="105BD6"/>
                </a:solidFill>
                <a:latin typeface="+mn-ea"/>
              </a:rPr>
              <a:t>장학금 지급</a:t>
            </a:r>
            <a:endParaRPr lang="en-US" altLang="ko-KR" sz="1100" b="1">
              <a:solidFill>
                <a:srgbClr val="105BD6"/>
              </a:solidFill>
              <a:latin typeface="+mn-ea"/>
            </a:endParaRPr>
          </a:p>
        </p:txBody>
      </p:sp>
      <p:sp>
        <p:nvSpPr>
          <p:cNvPr id="35" name="모서리가 둥근 직사각형 78">
            <a:extLst>
              <a:ext uri="{FF2B5EF4-FFF2-40B4-BE49-F238E27FC236}">
                <a16:creationId xmlns:a16="http://schemas.microsoft.com/office/drawing/2014/main" id="{D2746B2C-C336-22AA-8D97-8DED3F842FC6}"/>
              </a:ext>
            </a:extLst>
          </p:cNvPr>
          <p:cNvSpPr/>
          <p:nvPr/>
        </p:nvSpPr>
        <p:spPr>
          <a:xfrm>
            <a:off x="4988479" y="1442339"/>
            <a:ext cx="4368806" cy="4568003"/>
          </a:xfrm>
          <a:prstGeom prst="roundRect">
            <a:avLst>
              <a:gd name="adj" fmla="val 4014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36" name="모서리가 둥근 직사각형 90">
            <a:extLst>
              <a:ext uri="{FF2B5EF4-FFF2-40B4-BE49-F238E27FC236}">
                <a16:creationId xmlns:a16="http://schemas.microsoft.com/office/drawing/2014/main" id="{A2F33D0D-FCB4-8256-D552-0D5DFDE4F1CE}"/>
              </a:ext>
            </a:extLst>
          </p:cNvPr>
          <p:cNvSpPr/>
          <p:nvPr/>
        </p:nvSpPr>
        <p:spPr>
          <a:xfrm>
            <a:off x="5151513" y="1667327"/>
            <a:ext cx="4064851" cy="313200"/>
          </a:xfrm>
          <a:prstGeom prst="roundRect">
            <a:avLst>
              <a:gd name="adj" fmla="val 50000"/>
            </a:avLst>
          </a:prstGeom>
          <a:solidFill>
            <a:srgbClr val="006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spc="-150">
                <a:solidFill>
                  <a:schemeClr val="bg1"/>
                </a:solidFill>
              </a:rPr>
              <a:t>2026</a:t>
            </a:r>
            <a:r>
              <a:rPr lang="ko-KR" altLang="en-US" sz="1600" b="1" spc="-150">
                <a:solidFill>
                  <a:schemeClr val="bg1"/>
                </a:solidFill>
              </a:rPr>
              <a:t>년 공모전</a:t>
            </a:r>
            <a:r>
              <a:rPr lang="en-US" altLang="ko-KR" sz="1600" b="1" spc="-150">
                <a:solidFill>
                  <a:schemeClr val="bg1"/>
                </a:solidFill>
              </a:rPr>
              <a:t>(</a:t>
            </a:r>
            <a:r>
              <a:rPr lang="ko-KR" altLang="en-US" sz="1600" b="1" spc="-150">
                <a:solidFill>
                  <a:schemeClr val="bg1"/>
                </a:solidFill>
              </a:rPr>
              <a:t>예정</a:t>
            </a:r>
            <a:r>
              <a:rPr lang="en-US" altLang="ko-KR" sz="1600" b="1" spc="-150">
                <a:solidFill>
                  <a:schemeClr val="bg1"/>
                </a:solidFill>
              </a:rPr>
              <a:t>)</a:t>
            </a:r>
            <a:endParaRPr lang="ko-KR" altLang="en-US" sz="1600" b="1" spc="-150">
              <a:solidFill>
                <a:schemeClr val="bg1"/>
              </a:solidFill>
            </a:endParaRPr>
          </a:p>
        </p:txBody>
      </p:sp>
      <p:graphicFrame>
        <p:nvGraphicFramePr>
          <p:cNvPr id="37" name="표 36">
            <a:extLst>
              <a:ext uri="{FF2B5EF4-FFF2-40B4-BE49-F238E27FC236}">
                <a16:creationId xmlns:a16="http://schemas.microsoft.com/office/drawing/2014/main" id="{BDE9E38C-550B-30F5-8610-C3AD05255F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775161"/>
              </p:ext>
            </p:extLst>
          </p:nvPr>
        </p:nvGraphicFramePr>
        <p:xfrm>
          <a:off x="5151120" y="2140688"/>
          <a:ext cx="4009129" cy="3718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0076">
                  <a:extLst>
                    <a:ext uri="{9D8B030D-6E8A-4147-A177-3AD203B41FA5}">
                      <a16:colId xmlns:a16="http://schemas.microsoft.com/office/drawing/2014/main" val="4098232932"/>
                    </a:ext>
                  </a:extLst>
                </a:gridCol>
                <a:gridCol w="2699053">
                  <a:extLst>
                    <a:ext uri="{9D8B030D-6E8A-4147-A177-3AD203B41FA5}">
                      <a16:colId xmlns:a16="http://schemas.microsoft.com/office/drawing/2014/main" val="2524359096"/>
                    </a:ext>
                  </a:extLst>
                </a:gridCol>
              </a:tblGrid>
              <a:tr h="29880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/>
                        <a:t>공모전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/>
                        <a:t>운영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11268"/>
                  </a:ext>
                </a:extLst>
              </a:tr>
              <a:tr h="64741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/>
                        <a:t>지산학연 실용화 </a:t>
                      </a:r>
                      <a:endParaRPr lang="en-US" altLang="ko-KR" sz="1100"/>
                    </a:p>
                    <a:p>
                      <a:pPr latinLnBrk="1"/>
                      <a:r>
                        <a:rPr lang="ko-KR" altLang="en-US" sz="1100"/>
                        <a:t>아이디어 공모전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indent="-87313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/>
                        <a:t>시기</a:t>
                      </a:r>
                      <a:r>
                        <a:rPr lang="en-US" altLang="ko-KR" sz="1100"/>
                        <a:t>: 1</a:t>
                      </a:r>
                      <a:r>
                        <a:rPr lang="ko-KR" altLang="en-US" sz="1100"/>
                        <a:t>학기</a:t>
                      </a:r>
                      <a:r>
                        <a:rPr lang="en-US" altLang="ko-KR" sz="1100"/>
                        <a:t>, 2</a:t>
                      </a:r>
                      <a:r>
                        <a:rPr lang="ko-KR" altLang="en-US" sz="1100"/>
                        <a:t>학기</a:t>
                      </a:r>
                      <a:r>
                        <a:rPr lang="en-US" altLang="ko-KR" sz="1100"/>
                        <a:t>(</a:t>
                      </a:r>
                      <a:r>
                        <a:rPr lang="ko-KR" altLang="en-US" sz="1100"/>
                        <a:t>연계 가능</a:t>
                      </a:r>
                      <a:r>
                        <a:rPr lang="en-US" altLang="ko-KR" sz="1100"/>
                        <a:t>)</a:t>
                      </a:r>
                    </a:p>
                    <a:p>
                      <a:pPr marL="87313" indent="-87313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/>
                        <a:t>주제</a:t>
                      </a:r>
                      <a:r>
                        <a:rPr lang="en-US" altLang="ko-KR" sz="1100"/>
                        <a:t>: </a:t>
                      </a:r>
                      <a:r>
                        <a:rPr lang="ko-KR" altLang="en-US" sz="1100"/>
                        <a:t>가족회사 등 산업체 제안 과제</a:t>
                      </a:r>
                      <a:endParaRPr lang="en-US" altLang="ko-KR" sz="1100"/>
                    </a:p>
                    <a:p>
                      <a:pPr marL="87313" indent="-87313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/>
                        <a:t>공동주최</a:t>
                      </a:r>
                      <a:r>
                        <a:rPr lang="en-US" altLang="ko-KR" sz="1100"/>
                        <a:t>: </a:t>
                      </a:r>
                      <a:r>
                        <a:rPr lang="ko-KR" altLang="en-US" sz="1100"/>
                        <a:t>산학협력단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635458"/>
                  </a:ext>
                </a:extLst>
              </a:tr>
              <a:tr h="64741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/>
                        <a:t>지역사회문제해결 </a:t>
                      </a:r>
                      <a:endParaRPr lang="en-US" altLang="ko-KR" sz="1100"/>
                    </a:p>
                    <a:p>
                      <a:pPr latinLnBrk="1"/>
                      <a:r>
                        <a:rPr lang="ko-KR" altLang="en-US" sz="1100"/>
                        <a:t>아이디어 공모전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indent="-87313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/>
                        <a:t>시기</a:t>
                      </a:r>
                      <a:r>
                        <a:rPr lang="en-US" altLang="ko-KR" sz="1100"/>
                        <a:t>: 1</a:t>
                      </a:r>
                      <a:r>
                        <a:rPr lang="ko-KR" altLang="en-US" sz="1100"/>
                        <a:t>학기</a:t>
                      </a:r>
                      <a:r>
                        <a:rPr lang="en-US" altLang="ko-KR" sz="1100"/>
                        <a:t>, 2</a:t>
                      </a:r>
                      <a:r>
                        <a:rPr lang="ko-KR" altLang="en-US" sz="1100"/>
                        <a:t>학기</a:t>
                      </a:r>
                      <a:endParaRPr lang="en-US" altLang="ko-KR" sz="1100"/>
                    </a:p>
                    <a:p>
                      <a:pPr marL="87313" indent="-87313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/>
                        <a:t>주제</a:t>
                      </a:r>
                      <a:r>
                        <a:rPr lang="en-US" altLang="ko-KR" sz="1100"/>
                        <a:t>: </a:t>
                      </a:r>
                      <a:r>
                        <a:rPr lang="ko-KR" altLang="en-US" sz="1100"/>
                        <a:t>유성지역 지역사회문제해결</a:t>
                      </a:r>
                      <a:endParaRPr lang="en-US" altLang="ko-KR" sz="1100"/>
                    </a:p>
                    <a:p>
                      <a:pPr marL="87313" indent="-87313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/>
                        <a:t>공동주최</a:t>
                      </a:r>
                      <a:r>
                        <a:rPr lang="en-US" altLang="ko-KR" sz="1100"/>
                        <a:t>: </a:t>
                      </a:r>
                      <a:r>
                        <a:rPr lang="ko-KR" altLang="en-US" sz="1100"/>
                        <a:t>유성구청</a:t>
                      </a:r>
                      <a:r>
                        <a:rPr lang="en-US" altLang="ko-KR" sz="1100"/>
                        <a:t>, </a:t>
                      </a:r>
                      <a:r>
                        <a:rPr lang="ko-KR" altLang="en-US" sz="1100"/>
                        <a:t>한밭대학교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997050"/>
                  </a:ext>
                </a:extLst>
              </a:tr>
              <a:tr h="64741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/>
                        <a:t>SDGs </a:t>
                      </a:r>
                      <a:r>
                        <a:rPr lang="ko-KR" altLang="en-US" sz="1100"/>
                        <a:t>글로벌 캡스톤디자인 아이디어 공모전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indent="-87313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/>
                        <a:t>시기</a:t>
                      </a:r>
                      <a:r>
                        <a:rPr lang="en-US" altLang="ko-KR" sz="1100"/>
                        <a:t>: 8</a:t>
                      </a:r>
                      <a:r>
                        <a:rPr lang="ko-KR" altLang="en-US" sz="1100"/>
                        <a:t>월</a:t>
                      </a:r>
                      <a:r>
                        <a:rPr lang="en-US" altLang="ko-KR" sz="1100"/>
                        <a:t>, 2</a:t>
                      </a:r>
                      <a:r>
                        <a:rPr lang="ko-KR" altLang="en-US" sz="1100"/>
                        <a:t>학기</a:t>
                      </a:r>
                      <a:endParaRPr lang="en-US" altLang="ko-KR" sz="1100"/>
                    </a:p>
                    <a:p>
                      <a:pPr marL="87313" indent="-87313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100"/>
                        <a:t>ODA </a:t>
                      </a:r>
                      <a:r>
                        <a:rPr lang="ko-KR" altLang="en-US" sz="1100"/>
                        <a:t>글로벌 연계 캡스톤디자인 운영</a:t>
                      </a:r>
                      <a:endParaRPr lang="en-US" altLang="ko-KR" sz="1100"/>
                    </a:p>
                    <a:p>
                      <a:pPr marL="87313" indent="-87313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/>
                        <a:t>산학협력단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126314"/>
                  </a:ext>
                </a:extLst>
              </a:tr>
              <a:tr h="64741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100"/>
                        <a:t>캡스톤디자인 실패 자원화 수기공모전</a:t>
                      </a:r>
                      <a:endParaRPr lang="en-US" altLang="ko-KR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7313" indent="-87313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/>
                        <a:t>시가</a:t>
                      </a:r>
                      <a:r>
                        <a:rPr lang="en-US" altLang="ko-KR" sz="1100"/>
                        <a:t>: 1</a:t>
                      </a:r>
                      <a:r>
                        <a:rPr lang="ko-KR" altLang="en-US" sz="1100"/>
                        <a:t>학기</a:t>
                      </a:r>
                      <a:r>
                        <a:rPr lang="en-US" altLang="ko-KR" sz="1100"/>
                        <a:t>, 2</a:t>
                      </a:r>
                      <a:r>
                        <a:rPr lang="ko-KR" altLang="en-US" sz="1100"/>
                        <a:t>학기 </a:t>
                      </a:r>
                      <a:endParaRPr lang="en-US" altLang="ko-KR" sz="1100"/>
                    </a:p>
                    <a:p>
                      <a:pPr marL="87313" indent="-87313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/>
                        <a:t>주제</a:t>
                      </a:r>
                      <a:r>
                        <a:rPr lang="en-US" altLang="ko-KR" sz="1100"/>
                        <a:t>: </a:t>
                      </a:r>
                      <a:r>
                        <a:rPr lang="ko-KR" altLang="en-US" sz="1100"/>
                        <a:t>캡스톤디자인 실패가 주는 유익</a:t>
                      </a:r>
                      <a:endParaRPr lang="en-US" altLang="ko-KR" sz="1100"/>
                    </a:p>
                    <a:p>
                      <a:pPr marL="87313" indent="-87313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100"/>
                        <a:t>공동주최</a:t>
                      </a:r>
                      <a:r>
                        <a:rPr lang="en-US" altLang="ko-KR" sz="1100"/>
                        <a:t>: </a:t>
                      </a:r>
                      <a:r>
                        <a:rPr lang="ko-KR" altLang="en-US" sz="1100"/>
                        <a:t>가족회사 협의회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558290"/>
                  </a:ext>
                </a:extLst>
              </a:tr>
              <a:tr h="83001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/>
                        <a:t>기타 경진대회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1100"/>
                        <a:t>교육부 주관 산학연 페스티벌 전국 대회</a:t>
                      </a:r>
                      <a:r>
                        <a:rPr lang="en-US" altLang="ko-KR" sz="1100"/>
                        <a:t>(10</a:t>
                      </a:r>
                      <a:r>
                        <a:rPr lang="ko-KR" altLang="en-US" sz="1100"/>
                        <a:t>월 초</a:t>
                      </a:r>
                      <a:r>
                        <a:rPr lang="en-US" altLang="ko-KR" sz="1100"/>
                        <a:t>)</a:t>
                      </a: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ko-KR" altLang="en-US" sz="1100"/>
                        <a:t>초광역권 캡스톤디자인 공모전 등 </a:t>
                      </a:r>
                      <a:endParaRPr lang="en-US" altLang="ko-KR" sz="1100"/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1100"/>
                        <a:t>(</a:t>
                      </a:r>
                      <a:r>
                        <a:rPr lang="ko-KR" altLang="en-US" sz="1100"/>
                        <a:t>별도 안내</a:t>
                      </a:r>
                      <a:r>
                        <a:rPr lang="en-US" altLang="ko-KR" sz="110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2372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1398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0010B81-F5F1-4B8E-8FBA-D7B56DAE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44078" latinLnBrk="1"/>
            <a:fld id="{562B59FD-5101-4269-9F0E-E2CB88AD9B71}" type="slidenum">
              <a:rPr lang="ko-KR" altLang="en-US" sz="1662" smtClean="0">
                <a:solidFill>
                  <a:prstClr val="white">
                    <a:lumMod val="50000"/>
                  </a:prstClr>
                </a:solidFill>
              </a:rPr>
              <a:pPr defTabSz="844078" latinLnBrk="1"/>
              <a:t>22</a:t>
            </a:fld>
            <a:endParaRPr lang="ko-KR" altLang="en-US" sz="1662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B455726-86E5-3536-8818-67D77E81742D}"/>
              </a:ext>
            </a:extLst>
          </p:cNvPr>
          <p:cNvSpPr/>
          <p:nvPr/>
        </p:nvSpPr>
        <p:spPr>
          <a:xfrm>
            <a:off x="436899" y="998846"/>
            <a:ext cx="7839000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30191" hangingPunct="0">
              <a:spcAft>
                <a:spcPct val="16000"/>
              </a:spcAft>
              <a:buSzPct val="100000"/>
            </a:pPr>
            <a:r>
              <a:rPr lang="ko-KR" altLang="en-US" b="1" dirty="0" err="1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캡스톤디자인</a:t>
            </a:r>
            <a:r>
              <a:rPr lang="ko-KR" altLang="en-US" b="1" dirty="0">
                <a:gradFill>
                  <a:gsLst>
                    <a:gs pos="100000">
                      <a:srgbClr val="0070C0"/>
                    </a:gs>
                    <a:gs pos="0">
                      <a:srgbClr val="1F497D">
                        <a:lumMod val="75000"/>
                      </a:srgbClr>
                    </a:gs>
                  </a:gsLst>
                  <a:lin ang="5400000" scaled="0"/>
                </a:gradFill>
                <a:cs typeface="Arial"/>
              </a:rPr>
              <a:t> 산업체 참여 운영 예시</a:t>
            </a: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DE19858E-FA2F-8724-DA9C-A344874E27AF}"/>
              </a:ext>
            </a:extLst>
          </p:cNvPr>
          <p:cNvSpPr/>
          <p:nvPr/>
        </p:nvSpPr>
        <p:spPr>
          <a:xfrm>
            <a:off x="436899" y="251298"/>
            <a:ext cx="1621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43273" hangingPunct="0">
              <a:buSzPct val="100000"/>
            </a:pPr>
            <a:r>
              <a:rPr lang="en-US" altLang="ko-KR" sz="1200" b="1" spc="-82">
                <a:solidFill>
                  <a:schemeClr val="accent2">
                    <a:lumMod val="40000"/>
                    <a:lumOff val="60000"/>
                  </a:schemeClr>
                </a:solidFill>
              </a:rPr>
              <a:t>ORIENTATION</a:t>
            </a:r>
            <a:endParaRPr lang="ko-KR" altLang="en-US" sz="1200" b="1" spc="-82" dirty="0">
              <a:solidFill>
                <a:schemeClr val="accent2">
                  <a:lumMod val="40000"/>
                  <a:lumOff val="60000"/>
                </a:schemeClr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02C216-9C17-B168-5BF7-E94F467BDBC9}"/>
              </a:ext>
            </a:extLst>
          </p:cNvPr>
          <p:cNvSpPr txBox="1"/>
          <p:nvPr/>
        </p:nvSpPr>
        <p:spPr>
          <a:xfrm>
            <a:off x="436899" y="520496"/>
            <a:ext cx="835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RISE</a:t>
            </a:r>
            <a:r>
              <a:rPr lang="ko-KR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사업단 지원 내용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6862BC9E-BADA-3653-1410-07BC8601734C}"/>
              </a:ext>
            </a:extLst>
          </p:cNvPr>
          <p:cNvSpPr/>
          <p:nvPr/>
        </p:nvSpPr>
        <p:spPr>
          <a:xfrm>
            <a:off x="485247" y="1690183"/>
            <a:ext cx="4283601" cy="2440445"/>
          </a:xfrm>
          <a:prstGeom prst="roundRect">
            <a:avLst>
              <a:gd name="adj" fmla="val 3753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3FBD1D21-F170-C50B-6F79-E308A4039200}"/>
              </a:ext>
            </a:extLst>
          </p:cNvPr>
          <p:cNvSpPr/>
          <p:nvPr/>
        </p:nvSpPr>
        <p:spPr>
          <a:xfrm>
            <a:off x="4984307" y="1679458"/>
            <a:ext cx="4283601" cy="2451171"/>
          </a:xfrm>
          <a:prstGeom prst="roundRect">
            <a:avLst>
              <a:gd name="adj" fmla="val 3753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0DA0D320-974B-304C-B5CE-5767B6FDFBBF}"/>
              </a:ext>
            </a:extLst>
          </p:cNvPr>
          <p:cNvSpPr/>
          <p:nvPr/>
        </p:nvSpPr>
        <p:spPr>
          <a:xfrm>
            <a:off x="485247" y="4253281"/>
            <a:ext cx="4283601" cy="2440445"/>
          </a:xfrm>
          <a:prstGeom prst="roundRect">
            <a:avLst>
              <a:gd name="adj" fmla="val 3753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D22335AA-5A61-6D4F-2BE2-5236978C680A}"/>
              </a:ext>
            </a:extLst>
          </p:cNvPr>
          <p:cNvSpPr/>
          <p:nvPr/>
        </p:nvSpPr>
        <p:spPr>
          <a:xfrm>
            <a:off x="4984307" y="4242556"/>
            <a:ext cx="4283601" cy="2451171"/>
          </a:xfrm>
          <a:prstGeom prst="roundRect">
            <a:avLst>
              <a:gd name="adj" fmla="val 3753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4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F88B4400-DF1F-4072-D731-055EC1F916C5}"/>
              </a:ext>
            </a:extLst>
          </p:cNvPr>
          <p:cNvSpPr/>
          <p:nvPr/>
        </p:nvSpPr>
        <p:spPr>
          <a:xfrm>
            <a:off x="485246" y="1685592"/>
            <a:ext cx="4283601" cy="312050"/>
          </a:xfrm>
          <a:prstGeom prst="roundRect">
            <a:avLst>
              <a:gd name="adj" fmla="val 20045"/>
            </a:avLst>
          </a:prstGeom>
          <a:solidFill>
            <a:srgbClr val="326CC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1. </a:t>
            </a:r>
            <a:r>
              <a:rPr lang="ko-KR" altLang="en-US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글로벌 시장 진출</a:t>
            </a:r>
            <a:r>
              <a:rPr lang="en-US" altLang="ko-KR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신제품 출시 전략 수립 과제</a:t>
            </a: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4AA29ABC-1438-32D0-C0E6-FA3EEF596AAA}"/>
              </a:ext>
            </a:extLst>
          </p:cNvPr>
          <p:cNvSpPr/>
          <p:nvPr/>
        </p:nvSpPr>
        <p:spPr>
          <a:xfrm>
            <a:off x="4984307" y="1679458"/>
            <a:ext cx="4283601" cy="312050"/>
          </a:xfrm>
          <a:prstGeom prst="roundRect">
            <a:avLst>
              <a:gd name="adj" fmla="val 20045"/>
            </a:avLst>
          </a:prstGeom>
          <a:solidFill>
            <a:srgbClr val="326CC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2. </a:t>
            </a:r>
            <a:r>
              <a:rPr lang="ko-KR" altLang="en-US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보유 기술 활용 상용화 아이디어 제안  </a:t>
            </a: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87700D20-1EC0-1A99-6C11-A58C238A78C2}"/>
              </a:ext>
            </a:extLst>
          </p:cNvPr>
          <p:cNvSpPr/>
          <p:nvPr/>
        </p:nvSpPr>
        <p:spPr>
          <a:xfrm>
            <a:off x="485247" y="4272475"/>
            <a:ext cx="4283601" cy="312050"/>
          </a:xfrm>
          <a:prstGeom prst="roundRect">
            <a:avLst>
              <a:gd name="adj" fmla="val 20045"/>
            </a:avLst>
          </a:prstGeom>
          <a:solidFill>
            <a:srgbClr val="326CC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3. </a:t>
            </a:r>
            <a:r>
              <a:rPr lang="ko-KR" altLang="en-US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기업</a:t>
            </a:r>
            <a:r>
              <a:rPr lang="en-US" altLang="ko-KR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지역</a:t>
            </a:r>
            <a:r>
              <a:rPr lang="en-US" altLang="ko-KR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 </a:t>
            </a:r>
            <a:r>
              <a:rPr lang="ko-KR" altLang="en-US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현장 문제 해결을 위한 아이디어 제안</a:t>
            </a:r>
            <a:r>
              <a:rPr lang="en-US" altLang="ko-KR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 </a:t>
            </a:r>
            <a:r>
              <a:rPr lang="ko-KR" altLang="en-US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CF7683F8-E838-29AC-7D0F-8ACF50665C47}"/>
              </a:ext>
            </a:extLst>
          </p:cNvPr>
          <p:cNvSpPr/>
          <p:nvPr/>
        </p:nvSpPr>
        <p:spPr>
          <a:xfrm>
            <a:off x="4984307" y="4253281"/>
            <a:ext cx="4283601" cy="312050"/>
          </a:xfrm>
          <a:prstGeom prst="roundRect">
            <a:avLst>
              <a:gd name="adj" fmla="val 20045"/>
            </a:avLst>
          </a:prstGeom>
          <a:solidFill>
            <a:srgbClr val="326CC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4. </a:t>
            </a:r>
            <a:r>
              <a:rPr lang="ko-KR" altLang="en-US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신기술 분야 </a:t>
            </a:r>
            <a:r>
              <a:rPr lang="ko-KR" altLang="en-US" sz="1400" b="1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미활용</a:t>
            </a:r>
            <a:r>
              <a:rPr lang="ko-KR" altLang="en-US" sz="1400" b="1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특허 이용 신제품 디자인 개발</a:t>
            </a:r>
          </a:p>
        </p:txBody>
      </p:sp>
      <p:sp>
        <p:nvSpPr>
          <p:cNvPr id="22" name="Google Shape;986;p26">
            <a:extLst>
              <a:ext uri="{FF2B5EF4-FFF2-40B4-BE49-F238E27FC236}">
                <a16:creationId xmlns:a16="http://schemas.microsoft.com/office/drawing/2014/main" id="{E710785A-F29E-2204-8E2F-411D0D9F54A9}"/>
              </a:ext>
            </a:extLst>
          </p:cNvPr>
          <p:cNvSpPr txBox="1"/>
          <p:nvPr/>
        </p:nvSpPr>
        <p:spPr>
          <a:xfrm>
            <a:off x="5063708" y="4936366"/>
            <a:ext cx="4124797" cy="1066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marR="0" lvl="0" indent="-177800" algn="l" rtl="0">
              <a:spcBef>
                <a:spcPts val="300"/>
              </a:spcBef>
              <a:spcAft>
                <a:spcPts val="600"/>
              </a:spcAft>
              <a:buClr>
                <a:srgbClr val="019ADD"/>
              </a:buClr>
              <a:buSzPts val="1400"/>
              <a:buFont typeface="Arial"/>
              <a:buChar char="●"/>
            </a:pP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참여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: 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대전디자인진흥원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ko-KR" altLang="en-US" sz="1200" b="1" dirty="0" err="1">
                <a:latin typeface="Malgun Gothic"/>
                <a:ea typeface="Malgun Gothic"/>
                <a:cs typeface="Malgun Gothic"/>
                <a:sym typeface="Malgun Gothic"/>
              </a:rPr>
              <a:t>출연연</a:t>
            </a:r>
            <a:endParaRPr lang="en-US" altLang="ko-KR" sz="1200" b="1" dirty="0"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177800" marR="0" lvl="0" indent="-177800" algn="l" rtl="0">
              <a:spcBef>
                <a:spcPts val="300"/>
              </a:spcBef>
              <a:spcAft>
                <a:spcPts val="600"/>
              </a:spcAft>
              <a:buClr>
                <a:srgbClr val="019ADD"/>
              </a:buClr>
              <a:buSzPts val="1400"/>
              <a:buFont typeface="Arial"/>
              <a:buChar char="●"/>
            </a:pP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: </a:t>
            </a:r>
            <a:r>
              <a:rPr lang="ko-KR" altLang="en-US" sz="1200" b="1" dirty="0" err="1">
                <a:latin typeface="Malgun Gothic"/>
                <a:ea typeface="Malgun Gothic"/>
                <a:cs typeface="Malgun Gothic"/>
                <a:sym typeface="Malgun Gothic"/>
              </a:rPr>
              <a:t>출연연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ko-KR" altLang="en-US" sz="1200" b="1" dirty="0" err="1">
                <a:latin typeface="Malgun Gothic"/>
                <a:ea typeface="Malgun Gothic"/>
                <a:cs typeface="Malgun Gothic"/>
                <a:sym typeface="Malgun Gothic"/>
              </a:rPr>
              <a:t>미활용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 특허와 우수 아이디어 활용 신제품 디자인 개발 및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시제품 제작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디자인 페어 등 결과물 전시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디자인 이전</a:t>
            </a:r>
            <a:endParaRPr lang="en-US" altLang="ko-KR" sz="1200" b="1" dirty="0">
              <a:solidFill>
                <a:srgbClr val="00206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id="23" name="Picture 4" descr="캐릭터 응용형">
            <a:extLst>
              <a:ext uri="{FF2B5EF4-FFF2-40B4-BE49-F238E27FC236}">
                <a16:creationId xmlns:a16="http://schemas.microsoft.com/office/drawing/2014/main" id="{3508B903-E2C1-38BD-1B0B-06EDCEC2D9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79" t="4651" r="18615" b="73333"/>
          <a:stretch/>
        </p:blipFill>
        <p:spPr bwMode="auto">
          <a:xfrm>
            <a:off x="7999811" y="164272"/>
            <a:ext cx="1575425" cy="150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Google Shape;986;p26">
            <a:extLst>
              <a:ext uri="{FF2B5EF4-FFF2-40B4-BE49-F238E27FC236}">
                <a16:creationId xmlns:a16="http://schemas.microsoft.com/office/drawing/2014/main" id="{B2152F1F-B257-9793-2445-F977856DAE5E}"/>
              </a:ext>
            </a:extLst>
          </p:cNvPr>
          <p:cNvSpPr txBox="1"/>
          <p:nvPr/>
        </p:nvSpPr>
        <p:spPr>
          <a:xfrm>
            <a:off x="480374" y="2239609"/>
            <a:ext cx="419173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marR="0" lvl="0" indent="-177800" algn="l" rtl="0">
              <a:spcBef>
                <a:spcPts val="300"/>
              </a:spcBef>
              <a:buClr>
                <a:srgbClr val="019ADD"/>
              </a:buClr>
              <a:buSzPts val="1400"/>
              <a:buFont typeface="Arial"/>
              <a:buChar char="●"/>
            </a:pP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참여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: 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지역 기업 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6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개사</a:t>
            </a:r>
            <a:endParaRPr lang="en-US" altLang="ko-KR" sz="1200" b="1" dirty="0"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177800" marR="0" lvl="0" indent="-177800" algn="l" rtl="0">
              <a:spcBef>
                <a:spcPts val="300"/>
              </a:spcBef>
              <a:buClr>
                <a:srgbClr val="019ADD"/>
              </a:buClr>
              <a:buSzPts val="1400"/>
              <a:buFont typeface="Arial"/>
              <a:buChar char="●"/>
            </a:pP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: KOTRA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 빅데이터 플랫폼을 활용한 해외 시장조사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,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 디지털 콘텐츠 제작 및 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KOTRA e-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커머스 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B2B 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플랫폼 상품 페이지 등록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글로벌 마케팅 전략 보고서 작성</a:t>
            </a:r>
            <a:endParaRPr lang="en-US" altLang="ko-KR" sz="1200" b="1" dirty="0"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5" name="TextBox 5">
            <a:extLst>
              <a:ext uri="{FF2B5EF4-FFF2-40B4-BE49-F238E27FC236}">
                <a16:creationId xmlns:a16="http://schemas.microsoft.com/office/drawing/2014/main" id="{6BC0041E-636A-3E9A-EDDD-1BD89F713547}"/>
              </a:ext>
            </a:extLst>
          </p:cNvPr>
          <p:cNvSpPr txBox="1"/>
          <p:nvPr/>
        </p:nvSpPr>
        <p:spPr>
          <a:xfrm>
            <a:off x="485245" y="2009385"/>
            <a:ext cx="39587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경영학부 </a:t>
            </a:r>
            <a:r>
              <a:rPr lang="en-US" altLang="ko-KR" sz="14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‘</a:t>
            </a:r>
            <a:r>
              <a:rPr lang="ko-KR" altLang="en-US" sz="14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디지털수출마케팅 </a:t>
            </a:r>
            <a:r>
              <a:rPr lang="ko-KR" altLang="en-US" sz="1400" b="1" dirty="0" err="1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캡스톤디자인</a:t>
            </a:r>
            <a:r>
              <a:rPr lang="en-US" altLang="ko-KR" sz="14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’</a:t>
            </a:r>
            <a:r>
              <a:rPr lang="ko-KR" altLang="en-US" sz="14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endParaRPr lang="ko-KR" altLang="en-US" sz="1400" dirty="0"/>
          </a:p>
        </p:txBody>
      </p:sp>
      <p:sp>
        <p:nvSpPr>
          <p:cNvPr id="26" name="Google Shape;986;p26">
            <a:extLst>
              <a:ext uri="{FF2B5EF4-FFF2-40B4-BE49-F238E27FC236}">
                <a16:creationId xmlns:a16="http://schemas.microsoft.com/office/drawing/2014/main" id="{DC3A798A-8763-A876-4AF6-47A735D42C8F}"/>
              </a:ext>
            </a:extLst>
          </p:cNvPr>
          <p:cNvSpPr txBox="1"/>
          <p:nvPr/>
        </p:nvSpPr>
        <p:spPr>
          <a:xfrm>
            <a:off x="475503" y="3382436"/>
            <a:ext cx="419173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marR="0" lvl="0" indent="-177800" algn="l" rtl="0">
              <a:spcBef>
                <a:spcPts val="300"/>
              </a:spcBef>
              <a:buClr>
                <a:srgbClr val="019ADD"/>
              </a:buClr>
              <a:buSzPts val="1400"/>
              <a:buFont typeface="Arial"/>
              <a:buChar char="●"/>
            </a:pP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참여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: GS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리테일 등</a:t>
            </a:r>
            <a:endParaRPr lang="en-US" altLang="ko-KR" sz="1200" b="1" dirty="0"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177800" marR="0" lvl="0" indent="-177800" algn="l" rtl="0">
              <a:spcBef>
                <a:spcPts val="300"/>
              </a:spcBef>
              <a:buClr>
                <a:srgbClr val="019ADD"/>
              </a:buClr>
              <a:buSzPts val="1400"/>
              <a:buFont typeface="Arial"/>
              <a:buChar char="●"/>
            </a:pP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: GS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리테일 등 참여 기업 서비스 개선 프로젝트 진행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소비자 만족 서비스 기획 보고서 작성</a:t>
            </a:r>
            <a:endParaRPr lang="en-US" altLang="ko-KR" sz="1200" b="1" dirty="0"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04334DC8-48D1-F651-3EF8-2E5493FEB995}"/>
              </a:ext>
            </a:extLst>
          </p:cNvPr>
          <p:cNvSpPr txBox="1"/>
          <p:nvPr/>
        </p:nvSpPr>
        <p:spPr>
          <a:xfrm>
            <a:off x="480374" y="3152212"/>
            <a:ext cx="4283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소비자학과 </a:t>
            </a:r>
            <a:r>
              <a:rPr lang="en-US" altLang="ko-KR" sz="14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‘</a:t>
            </a:r>
            <a:r>
              <a:rPr lang="ko-KR" altLang="en-US" sz="14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 소비자만족과 서비스 </a:t>
            </a:r>
            <a:r>
              <a:rPr lang="ko-KR" altLang="en-US" sz="1400" b="1" dirty="0" err="1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캡스톤디자인</a:t>
            </a:r>
            <a:r>
              <a:rPr lang="en-US" altLang="ko-KR" sz="14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’</a:t>
            </a:r>
            <a:r>
              <a:rPr lang="ko-KR" altLang="en-US" sz="14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endParaRPr lang="ko-KR" altLang="en-US" sz="1400" dirty="0"/>
          </a:p>
        </p:txBody>
      </p:sp>
      <p:sp>
        <p:nvSpPr>
          <p:cNvPr id="28" name="TextBox 8">
            <a:extLst>
              <a:ext uri="{FF2B5EF4-FFF2-40B4-BE49-F238E27FC236}">
                <a16:creationId xmlns:a16="http://schemas.microsoft.com/office/drawing/2014/main" id="{C2BFE940-0588-4319-D84F-D6337ED48571}"/>
              </a:ext>
            </a:extLst>
          </p:cNvPr>
          <p:cNvSpPr txBox="1"/>
          <p:nvPr/>
        </p:nvSpPr>
        <p:spPr>
          <a:xfrm>
            <a:off x="5063708" y="4596960"/>
            <a:ext cx="4283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디자인창의학과 </a:t>
            </a:r>
            <a:r>
              <a:rPr lang="en-US" altLang="ko-KR" sz="14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‘</a:t>
            </a:r>
            <a:r>
              <a:rPr lang="ko-KR" altLang="en-US" sz="14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 디자인융합 </a:t>
            </a:r>
            <a:r>
              <a:rPr lang="ko-KR" altLang="en-US" sz="1400" b="1" dirty="0" err="1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캡스톤디자인</a:t>
            </a:r>
            <a:r>
              <a:rPr lang="en-US" altLang="ko-KR" sz="14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’</a:t>
            </a:r>
            <a:r>
              <a:rPr lang="ko-KR" altLang="en-US" sz="14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endParaRPr lang="ko-KR" altLang="en-US" sz="1400" dirty="0"/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7C0D0E7E-E078-149B-D1DA-98638A4006AF}"/>
              </a:ext>
            </a:extLst>
          </p:cNvPr>
          <p:cNvSpPr txBox="1"/>
          <p:nvPr/>
        </p:nvSpPr>
        <p:spPr>
          <a:xfrm>
            <a:off x="5063708" y="2009385"/>
            <a:ext cx="39587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공과대학 등 학과 전체</a:t>
            </a:r>
            <a:endParaRPr lang="ko-KR" altLang="en-US" sz="1400" dirty="0"/>
          </a:p>
        </p:txBody>
      </p:sp>
      <p:sp>
        <p:nvSpPr>
          <p:cNvPr id="30" name="Google Shape;986;p26">
            <a:extLst>
              <a:ext uri="{FF2B5EF4-FFF2-40B4-BE49-F238E27FC236}">
                <a16:creationId xmlns:a16="http://schemas.microsoft.com/office/drawing/2014/main" id="{11FDA939-5414-ED6C-1CDC-BBFA32C273F7}"/>
              </a:ext>
            </a:extLst>
          </p:cNvPr>
          <p:cNvSpPr txBox="1"/>
          <p:nvPr/>
        </p:nvSpPr>
        <p:spPr>
          <a:xfrm>
            <a:off x="5076175" y="2243438"/>
            <a:ext cx="419173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marR="0" lvl="0" indent="-177800" algn="l" rtl="0">
              <a:spcBef>
                <a:spcPts val="300"/>
              </a:spcBef>
              <a:buClr>
                <a:srgbClr val="019ADD"/>
              </a:buClr>
              <a:buSzPts val="1400"/>
              <a:buFont typeface="Arial"/>
              <a:buChar char="●"/>
            </a:pP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참여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: 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기업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지자체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유관기관 등 산학연 연계</a:t>
            </a:r>
            <a:endParaRPr lang="en-US" altLang="ko-KR" sz="1200" b="1" dirty="0"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177800" marR="0" lvl="0" indent="-177800" algn="l" rtl="0">
              <a:spcBef>
                <a:spcPts val="300"/>
              </a:spcBef>
              <a:buClr>
                <a:srgbClr val="019ADD"/>
              </a:buClr>
              <a:buSzPts val="1400"/>
              <a:buFont typeface="Arial"/>
              <a:buChar char="●"/>
            </a:pP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: 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기업이 보유한 기술을 활용한 신제품 아이디어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, BM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설계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사용자 검증을 통한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기존 제품 성능 개선 아이디어 등 </a:t>
            </a:r>
            <a:endParaRPr lang="en-US" altLang="ko-KR" sz="1200" b="1" dirty="0"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1" name="TextBox 14">
            <a:extLst>
              <a:ext uri="{FF2B5EF4-FFF2-40B4-BE49-F238E27FC236}">
                <a16:creationId xmlns:a16="http://schemas.microsoft.com/office/drawing/2014/main" id="{51508344-BDBC-8020-E7E7-5C23F038CBDA}"/>
              </a:ext>
            </a:extLst>
          </p:cNvPr>
          <p:cNvSpPr txBox="1"/>
          <p:nvPr/>
        </p:nvSpPr>
        <p:spPr>
          <a:xfrm>
            <a:off x="485247" y="4659119"/>
            <a:ext cx="39587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공과대학 등 학과 전체 대상</a:t>
            </a:r>
            <a:endParaRPr lang="ko-KR" altLang="en-US" sz="1400" dirty="0"/>
          </a:p>
        </p:txBody>
      </p:sp>
      <p:sp>
        <p:nvSpPr>
          <p:cNvPr id="32" name="Google Shape;986;p26">
            <a:extLst>
              <a:ext uri="{FF2B5EF4-FFF2-40B4-BE49-F238E27FC236}">
                <a16:creationId xmlns:a16="http://schemas.microsoft.com/office/drawing/2014/main" id="{27409215-F819-9C31-1880-90DBB1947FDB}"/>
              </a:ext>
            </a:extLst>
          </p:cNvPr>
          <p:cNvSpPr txBox="1"/>
          <p:nvPr/>
        </p:nvSpPr>
        <p:spPr>
          <a:xfrm>
            <a:off x="497714" y="4893172"/>
            <a:ext cx="419173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marR="0" lvl="0" indent="-177800" algn="l" rtl="0">
              <a:spcBef>
                <a:spcPts val="300"/>
              </a:spcBef>
              <a:buClr>
                <a:srgbClr val="019ADD"/>
              </a:buClr>
              <a:buSzPts val="1400"/>
              <a:buFont typeface="Arial"/>
              <a:buChar char="●"/>
            </a:pP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참여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: 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기업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지자체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유관기관 등 산학연 연계</a:t>
            </a:r>
            <a:endParaRPr lang="en-US" altLang="ko-KR" sz="1200" b="1" dirty="0"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177800" marR="0" lvl="0" indent="-177800" algn="l" rtl="0">
              <a:spcBef>
                <a:spcPts val="300"/>
              </a:spcBef>
              <a:buClr>
                <a:srgbClr val="019ADD"/>
              </a:buClr>
              <a:buSzPts val="1400"/>
              <a:buFont typeface="Arial"/>
              <a:buChar char="●"/>
            </a:pP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: 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기업 등이 제안한 해결 과제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현장실습 중 발굴된 현장 문제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지역문제 해결 등을 위한 프로젝트 수행</a:t>
            </a:r>
            <a:endParaRPr lang="en-US" altLang="ko-KR" sz="1200" b="1" dirty="0"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3" name="TextBox 16">
            <a:extLst>
              <a:ext uri="{FF2B5EF4-FFF2-40B4-BE49-F238E27FC236}">
                <a16:creationId xmlns:a16="http://schemas.microsoft.com/office/drawing/2014/main" id="{497B0ABD-5521-1C28-4343-D5FCF2809BBA}"/>
              </a:ext>
            </a:extLst>
          </p:cNvPr>
          <p:cNvSpPr txBox="1"/>
          <p:nvPr/>
        </p:nvSpPr>
        <p:spPr>
          <a:xfrm>
            <a:off x="510181" y="5725640"/>
            <a:ext cx="39587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RISE</a:t>
            </a:r>
            <a:r>
              <a:rPr lang="ko-KR" altLang="en-US" sz="1400" b="1" dirty="0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사업단 </a:t>
            </a:r>
            <a:r>
              <a:rPr lang="ko-KR" altLang="en-US" sz="1400" b="1" dirty="0" err="1">
                <a:solidFill>
                  <a:srgbClr val="0070C0"/>
                </a:solidFill>
                <a:latin typeface="Malgun Gothic"/>
                <a:ea typeface="Malgun Gothic"/>
                <a:cs typeface="Malgun Gothic"/>
                <a:sym typeface="Malgun Gothic"/>
              </a:rPr>
              <a:t>캡스톤디자인</a:t>
            </a:r>
            <a:endParaRPr lang="ko-KR" altLang="en-US" sz="1400" dirty="0"/>
          </a:p>
        </p:txBody>
      </p:sp>
      <p:sp>
        <p:nvSpPr>
          <p:cNvPr id="34" name="Google Shape;986;p26">
            <a:extLst>
              <a:ext uri="{FF2B5EF4-FFF2-40B4-BE49-F238E27FC236}">
                <a16:creationId xmlns:a16="http://schemas.microsoft.com/office/drawing/2014/main" id="{12C6ED91-11B9-5A3E-16F2-E8395203651D}"/>
              </a:ext>
            </a:extLst>
          </p:cNvPr>
          <p:cNvSpPr txBox="1"/>
          <p:nvPr/>
        </p:nvSpPr>
        <p:spPr>
          <a:xfrm>
            <a:off x="522648" y="5959693"/>
            <a:ext cx="419173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marL="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9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45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92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40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88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36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84" algn="l" defTabSz="45714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marR="0" lvl="0" indent="-177800" algn="l" rtl="0">
              <a:spcBef>
                <a:spcPts val="300"/>
              </a:spcBef>
              <a:buClr>
                <a:srgbClr val="019ADD"/>
              </a:buClr>
              <a:buSzPts val="1400"/>
              <a:buFont typeface="Arial"/>
              <a:buChar char="●"/>
            </a:pP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참여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: 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기업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지자체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유관기관 등 산학연 연계</a:t>
            </a:r>
            <a:endParaRPr lang="en-US" altLang="ko-KR" sz="1200" b="1" dirty="0"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177800" marR="0" lvl="0" indent="-177800" algn="l" rtl="0">
              <a:spcBef>
                <a:spcPts val="300"/>
              </a:spcBef>
              <a:buClr>
                <a:srgbClr val="019ADD"/>
              </a:buClr>
              <a:buSzPts val="1400"/>
              <a:buFont typeface="Arial"/>
              <a:buChar char="●"/>
            </a:pP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내용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: 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실용화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지역사회 문제해결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, ESG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경영 등 글로벌 이슈 해결을 위해 다양한 전공의 융합팀을 구성</a:t>
            </a:r>
            <a:r>
              <a:rPr lang="en-US" altLang="ko-KR" sz="1200" b="1" dirty="0">
                <a:latin typeface="Malgun Gothic"/>
                <a:ea typeface="Malgun Gothic"/>
                <a:cs typeface="Malgun Gothic"/>
                <a:sym typeface="Malgun Gothic"/>
              </a:rPr>
              <a:t>, </a:t>
            </a:r>
            <a:r>
              <a:rPr lang="ko-KR" altLang="en-US" sz="1200" b="1" dirty="0">
                <a:latin typeface="Malgun Gothic"/>
                <a:ea typeface="Malgun Gothic"/>
                <a:cs typeface="Malgun Gothic"/>
                <a:sym typeface="Malgun Gothic"/>
              </a:rPr>
              <a:t>운영 </a:t>
            </a:r>
            <a:endParaRPr lang="en-US" altLang="ko-KR" sz="1200" b="1" dirty="0"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CD04DF41-01D4-82B0-FCDE-B18071FF69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847" t="28477" r="16620" b="15822"/>
          <a:stretch/>
        </p:blipFill>
        <p:spPr>
          <a:xfrm>
            <a:off x="5202640" y="5939464"/>
            <a:ext cx="986066" cy="736058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1E16B1CB-FDB6-AAC3-5659-D170C6B3C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6955" y="5939749"/>
            <a:ext cx="1422826" cy="722829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05D11679-99E3-2AF9-CC0B-BBF3D282499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167" b="11170"/>
          <a:stretch/>
        </p:blipFill>
        <p:spPr>
          <a:xfrm>
            <a:off x="7631976" y="5939464"/>
            <a:ext cx="1390440" cy="733901"/>
          </a:xfrm>
          <a:prstGeom prst="rect">
            <a:avLst/>
          </a:prstGeom>
        </p:spPr>
      </p:pic>
      <p:pic>
        <p:nvPicPr>
          <p:cNvPr id="38" name="Picture 2">
            <a:extLst>
              <a:ext uri="{FF2B5EF4-FFF2-40B4-BE49-F238E27FC236}">
                <a16:creationId xmlns:a16="http://schemas.microsoft.com/office/drawing/2014/main" id="{8DC59054-F3C4-4910-A751-7A6518D8D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866" y="3248818"/>
            <a:ext cx="926517" cy="695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>
            <a:extLst>
              <a:ext uri="{FF2B5EF4-FFF2-40B4-BE49-F238E27FC236}">
                <a16:creationId xmlns:a16="http://schemas.microsoft.com/office/drawing/2014/main" id="{8749EEC2-7750-FC9D-2864-D291AE8DD9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3" b="7958"/>
          <a:stretch/>
        </p:blipFill>
        <p:spPr bwMode="auto">
          <a:xfrm flipV="1">
            <a:off x="6345383" y="3242521"/>
            <a:ext cx="710412" cy="701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3D03B90E-7DD6-E5D0-1F5E-13D19422A7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5795" y="3234062"/>
            <a:ext cx="734050" cy="710262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B2080C5A-F171-548F-6F7A-49CD5D39BA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07479" y="3242521"/>
            <a:ext cx="776068" cy="70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958743"/>
      </p:ext>
    </p:extLst>
  </p:cSld>
  <p:clrMapOvr>
    <a:masterClrMapping/>
  </p:clrMapOvr>
</p:sld>
</file>

<file path=ppt/theme/theme1.xml><?xml version="1.0" encoding="utf-8"?>
<a:theme xmlns:a="http://schemas.openxmlformats.org/drawingml/2006/main" name="1_디자인 사용자 지정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D2EF66E8E379704BABFB8569BA5FFEE4" ma:contentTypeVersion="16" ma:contentTypeDescription="새 문서를 만듭니다." ma:contentTypeScope="" ma:versionID="c779025caaecc55f9f3b0fe86724baf1">
  <xsd:schema xmlns:xsd="http://www.w3.org/2001/XMLSchema" xmlns:xs="http://www.w3.org/2001/XMLSchema" xmlns:p="http://schemas.microsoft.com/office/2006/metadata/properties" xmlns:ns3="170e0cb5-9dd4-40b0-a228-a2dfb91865f8" xmlns:ns4="06649964-fdeb-4f46-84f0-1a9646577454" targetNamespace="http://schemas.microsoft.com/office/2006/metadata/properties" ma:root="true" ma:fieldsID="c58f15729391d0f10a956f54008a93bb" ns3:_="" ns4:_="">
    <xsd:import namespace="170e0cb5-9dd4-40b0-a228-a2dfb91865f8"/>
    <xsd:import namespace="06649964-fdeb-4f46-84f0-1a96465774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0e0cb5-9dd4-40b0-a228-a2dfb91865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649964-fdeb-4f46-84f0-1a964657745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힌트 해시 공유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70e0cb5-9dd4-40b0-a228-a2dfb91865f8" xsi:nil="true"/>
  </documentManagement>
</p:properties>
</file>

<file path=customXml/itemProps1.xml><?xml version="1.0" encoding="utf-8"?>
<ds:datastoreItem xmlns:ds="http://schemas.openxmlformats.org/officeDocument/2006/customXml" ds:itemID="{8D0C2900-62DA-4D0E-97D9-D60CB992CA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E608F19-1021-4A3B-9A74-8CFF891149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0e0cb5-9dd4-40b0-a228-a2dfb91865f8"/>
    <ds:schemaRef ds:uri="06649964-fdeb-4f46-84f0-1a96465774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D99F3C0-DC8A-49C7-967A-64960C9CE208}">
  <ds:schemaRefs>
    <ds:schemaRef ds:uri="http://purl.org/dc/terms/"/>
    <ds:schemaRef ds:uri="http://schemas.microsoft.com/office/2006/documentManagement/types"/>
    <ds:schemaRef ds:uri="06649964-fdeb-4f46-84f0-1a9646577454"/>
    <ds:schemaRef ds:uri="http://purl.org/dc/elements/1.1/"/>
    <ds:schemaRef ds:uri="170e0cb5-9dd4-40b0-a228-a2dfb91865f8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3614</TotalTime>
  <Words>2750</Words>
  <Application>Microsoft Office PowerPoint</Application>
  <PresentationFormat>A4 용지(210x297mm)</PresentationFormat>
  <Paragraphs>379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7" baseType="lpstr">
      <vt:lpstr>HY중고딕</vt:lpstr>
      <vt:lpstr>HY헤드라인M</vt:lpstr>
      <vt:lpstr>ui-sans-serif</vt:lpstr>
      <vt:lpstr>나눔고딕 ExtraBold</vt:lpstr>
      <vt:lpstr>나눔스퀘어 ExtraBold</vt:lpstr>
      <vt:lpstr>맑은 고딕</vt:lpstr>
      <vt:lpstr>맑은 고딕</vt:lpstr>
      <vt:lpstr>-윤고딕330</vt:lpstr>
      <vt:lpstr>함초롬바탕</vt:lpstr>
      <vt:lpstr>Arial</vt:lpstr>
      <vt:lpstr>Arial Rounded MT Bold</vt:lpstr>
      <vt:lpstr>Calibri</vt:lpstr>
      <vt:lpstr>Lora</vt:lpstr>
      <vt:lpstr>Noto Sans</vt:lpstr>
      <vt:lpstr>1_디자인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02 DS203_</dc:creator>
  <cp:lastModifiedBy>김해진</cp:lastModifiedBy>
  <cp:revision>133</cp:revision>
  <cp:lastPrinted>2023-12-19T00:32:31Z</cp:lastPrinted>
  <dcterms:created xsi:type="dcterms:W3CDTF">2015-09-30T12:19:40Z</dcterms:created>
  <dcterms:modified xsi:type="dcterms:W3CDTF">2026-08-24T07:50:26Z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0x010100D2EF66E8E379704BABFB8569BA5FFEE4</vt:lpwstr>
  </property>
</Properties>
</file>